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7" r:id="rId2"/>
    <p:sldId id="268" r:id="rId3"/>
    <p:sldId id="275" r:id="rId4"/>
    <p:sldId id="274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9" r:id="rId13"/>
    <p:sldId id="266" r:id="rId14"/>
    <p:sldId id="270" r:id="rId15"/>
    <p:sldId id="276" r:id="rId16"/>
    <p:sldId id="273" r:id="rId17"/>
    <p:sldId id="271" r:id="rId18"/>
    <p:sldId id="272" r:id="rId1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39F"/>
    <a:srgbClr val="F037DF"/>
    <a:srgbClr val="AD201E"/>
    <a:srgbClr val="23252E"/>
    <a:srgbClr val="BDEEF2"/>
    <a:srgbClr val="A382AD"/>
    <a:srgbClr val="AD490A"/>
    <a:srgbClr val="24AD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C6DF25-4C19-2042-9B18-D1D55E956C32}" v="22" dt="2022-09-23T10:06:37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9246" autoAdjust="0"/>
    <p:restoredTop sz="95135"/>
  </p:normalViewPr>
  <p:slideViewPr>
    <p:cSldViewPr snapToGrid="0">
      <p:cViewPr varScale="1">
        <p:scale>
          <a:sx n="76" d="100"/>
          <a:sy n="76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65F2E4-ECEB-914A-8A72-A519F76EEBF0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30C63122-7AA7-CC4F-97F2-D7416AFF6E96}">
      <dgm:prSet phldrT="[Texto]"/>
      <dgm:spPr/>
      <dgm:t>
        <a:bodyPr/>
        <a:lstStyle/>
        <a:p>
          <a:r>
            <a:rPr lang="pt-PT" dirty="0"/>
            <a:t>Promoção dos estilos de vida saudáveis</a:t>
          </a:r>
        </a:p>
      </dgm:t>
    </dgm:pt>
    <dgm:pt modelId="{30267346-213C-7E46-A87E-1B901CEF9117}" type="parTrans" cxnId="{0E1D658B-4722-F849-A6B4-CEFE60B0AB0B}">
      <dgm:prSet/>
      <dgm:spPr/>
      <dgm:t>
        <a:bodyPr/>
        <a:lstStyle/>
        <a:p>
          <a:endParaRPr lang="pt-PT"/>
        </a:p>
      </dgm:t>
    </dgm:pt>
    <dgm:pt modelId="{E64DF18A-3DC3-4041-AA8F-568D4D21EBD9}" type="sibTrans" cxnId="{0E1D658B-4722-F849-A6B4-CEFE60B0AB0B}">
      <dgm:prSet/>
      <dgm:spPr/>
      <dgm:t>
        <a:bodyPr/>
        <a:lstStyle/>
        <a:p>
          <a:endParaRPr lang="pt-PT"/>
        </a:p>
      </dgm:t>
    </dgm:pt>
    <dgm:pt modelId="{A04F43E0-6A64-6541-99D8-08EBCE58F924}">
      <dgm:prSet phldrT="[Texto]"/>
      <dgm:spPr/>
      <dgm:t>
        <a:bodyPr/>
        <a:lstStyle/>
        <a:p>
          <a:r>
            <a:rPr lang="pt-PT" dirty="0"/>
            <a:t>Pouca variedade de aplicações para saúde e fitness na </a:t>
          </a:r>
          <a:r>
            <a:rPr lang="pt-PT" dirty="0" err="1"/>
            <a:t>OpenStore</a:t>
          </a:r>
          <a:endParaRPr lang="pt-PT" dirty="0"/>
        </a:p>
      </dgm:t>
    </dgm:pt>
    <dgm:pt modelId="{149809F7-6315-4D48-9F8C-FD70A6CF0DEE}" type="parTrans" cxnId="{E6BB6C40-4AE7-244C-A296-573384F3478D}">
      <dgm:prSet/>
      <dgm:spPr/>
      <dgm:t>
        <a:bodyPr/>
        <a:lstStyle/>
        <a:p>
          <a:endParaRPr lang="pt-PT"/>
        </a:p>
      </dgm:t>
    </dgm:pt>
    <dgm:pt modelId="{3DF9995D-AEAC-B045-ABDA-AF2CFD3C7ACB}" type="sibTrans" cxnId="{E6BB6C40-4AE7-244C-A296-573384F3478D}">
      <dgm:prSet/>
      <dgm:spPr/>
      <dgm:t>
        <a:bodyPr/>
        <a:lstStyle/>
        <a:p>
          <a:endParaRPr lang="pt-PT"/>
        </a:p>
      </dgm:t>
    </dgm:pt>
    <dgm:pt modelId="{7743A15C-4513-1442-A131-E307A77E4279}" type="pres">
      <dgm:prSet presAssocID="{F865F2E4-ECEB-914A-8A72-A519F76EEBF0}" presName="linearFlow" presStyleCnt="0">
        <dgm:presLayoutVars>
          <dgm:dir/>
          <dgm:resizeHandles val="exact"/>
        </dgm:presLayoutVars>
      </dgm:prSet>
      <dgm:spPr/>
    </dgm:pt>
    <dgm:pt modelId="{41475BD9-6D93-654C-99FA-F037EDEB23C3}" type="pres">
      <dgm:prSet presAssocID="{A04F43E0-6A64-6541-99D8-08EBCE58F924}" presName="composite" presStyleCnt="0"/>
      <dgm:spPr/>
    </dgm:pt>
    <dgm:pt modelId="{71E00C01-64BA-F240-A8ED-76F69A6D2FC4}" type="pres">
      <dgm:prSet presAssocID="{A04F43E0-6A64-6541-99D8-08EBCE58F924}" presName="imgShp" presStyleLbl="fgImgPlace1" presStyleIdx="0" presStyleCnt="2"/>
      <dgm:spPr/>
    </dgm:pt>
    <dgm:pt modelId="{7CF747D8-CCD1-B442-B9FB-1583E8B1413F}" type="pres">
      <dgm:prSet presAssocID="{A04F43E0-6A64-6541-99D8-08EBCE58F924}" presName="txShp" presStyleLbl="node1" presStyleIdx="0" presStyleCnt="2">
        <dgm:presLayoutVars>
          <dgm:bulletEnabled val="1"/>
        </dgm:presLayoutVars>
      </dgm:prSet>
      <dgm:spPr/>
    </dgm:pt>
    <dgm:pt modelId="{D141DE4B-F1EF-CC41-8FF8-7B97862BAF88}" type="pres">
      <dgm:prSet presAssocID="{3DF9995D-AEAC-B045-ABDA-AF2CFD3C7ACB}" presName="spacing" presStyleCnt="0"/>
      <dgm:spPr/>
    </dgm:pt>
    <dgm:pt modelId="{1F2B7D09-212B-9048-A56A-3B79FB9971D1}" type="pres">
      <dgm:prSet presAssocID="{30C63122-7AA7-CC4F-97F2-D7416AFF6E96}" presName="composite" presStyleCnt="0"/>
      <dgm:spPr/>
    </dgm:pt>
    <dgm:pt modelId="{F662A5FB-E657-FE44-819B-9E3092F52FDF}" type="pres">
      <dgm:prSet presAssocID="{30C63122-7AA7-CC4F-97F2-D7416AFF6E96}" presName="imgShp" presStyleLbl="fgImgPlace1" presStyleIdx="1" presStyleCnt="2"/>
      <dgm:spPr/>
    </dgm:pt>
    <dgm:pt modelId="{D2F28CC7-2955-3145-A724-D510485D49A7}" type="pres">
      <dgm:prSet presAssocID="{30C63122-7AA7-CC4F-97F2-D7416AFF6E96}" presName="txShp" presStyleLbl="node1" presStyleIdx="1" presStyleCnt="2">
        <dgm:presLayoutVars>
          <dgm:bulletEnabled val="1"/>
        </dgm:presLayoutVars>
      </dgm:prSet>
      <dgm:spPr/>
    </dgm:pt>
  </dgm:ptLst>
  <dgm:cxnLst>
    <dgm:cxn modelId="{E6BB6C40-4AE7-244C-A296-573384F3478D}" srcId="{F865F2E4-ECEB-914A-8A72-A519F76EEBF0}" destId="{A04F43E0-6A64-6541-99D8-08EBCE58F924}" srcOrd="0" destOrd="0" parTransId="{149809F7-6315-4D48-9F8C-FD70A6CF0DEE}" sibTransId="{3DF9995D-AEAC-B045-ABDA-AF2CFD3C7ACB}"/>
    <dgm:cxn modelId="{0E1D658B-4722-F849-A6B4-CEFE60B0AB0B}" srcId="{F865F2E4-ECEB-914A-8A72-A519F76EEBF0}" destId="{30C63122-7AA7-CC4F-97F2-D7416AFF6E96}" srcOrd="1" destOrd="0" parTransId="{30267346-213C-7E46-A87E-1B901CEF9117}" sibTransId="{E64DF18A-3DC3-4041-AA8F-568D4D21EBD9}"/>
    <dgm:cxn modelId="{1A209E8B-C946-4844-B4C3-C0BD52A49FCD}" type="presOf" srcId="{A04F43E0-6A64-6541-99D8-08EBCE58F924}" destId="{7CF747D8-CCD1-B442-B9FB-1583E8B1413F}" srcOrd="0" destOrd="0" presId="urn:microsoft.com/office/officeart/2005/8/layout/vList3"/>
    <dgm:cxn modelId="{D930F4AD-4EB9-8B4D-9BC8-D4053540268C}" type="presOf" srcId="{F865F2E4-ECEB-914A-8A72-A519F76EEBF0}" destId="{7743A15C-4513-1442-A131-E307A77E4279}" srcOrd="0" destOrd="0" presId="urn:microsoft.com/office/officeart/2005/8/layout/vList3"/>
    <dgm:cxn modelId="{1DEBA0C7-B8A3-CB4B-A8B3-0281057CE630}" type="presOf" srcId="{30C63122-7AA7-CC4F-97F2-D7416AFF6E96}" destId="{D2F28CC7-2955-3145-A724-D510485D49A7}" srcOrd="0" destOrd="0" presId="urn:microsoft.com/office/officeart/2005/8/layout/vList3"/>
    <dgm:cxn modelId="{4E5A48EA-E705-5842-80E6-EA97A758CFBF}" type="presParOf" srcId="{7743A15C-4513-1442-A131-E307A77E4279}" destId="{41475BD9-6D93-654C-99FA-F037EDEB23C3}" srcOrd="0" destOrd="0" presId="urn:microsoft.com/office/officeart/2005/8/layout/vList3"/>
    <dgm:cxn modelId="{69B29091-690F-2044-BE4A-3CE35F32B0A2}" type="presParOf" srcId="{41475BD9-6D93-654C-99FA-F037EDEB23C3}" destId="{71E00C01-64BA-F240-A8ED-76F69A6D2FC4}" srcOrd="0" destOrd="0" presId="urn:microsoft.com/office/officeart/2005/8/layout/vList3"/>
    <dgm:cxn modelId="{2E6231DA-21C6-4244-B7C5-2F622C3552E4}" type="presParOf" srcId="{41475BD9-6D93-654C-99FA-F037EDEB23C3}" destId="{7CF747D8-CCD1-B442-B9FB-1583E8B1413F}" srcOrd="1" destOrd="0" presId="urn:microsoft.com/office/officeart/2005/8/layout/vList3"/>
    <dgm:cxn modelId="{E3FA21F2-B262-234A-B7CD-0D2EF22E8940}" type="presParOf" srcId="{7743A15C-4513-1442-A131-E307A77E4279}" destId="{D141DE4B-F1EF-CC41-8FF8-7B97862BAF88}" srcOrd="1" destOrd="0" presId="urn:microsoft.com/office/officeart/2005/8/layout/vList3"/>
    <dgm:cxn modelId="{DE517FED-D509-C746-8556-8823DDF4A035}" type="presParOf" srcId="{7743A15C-4513-1442-A131-E307A77E4279}" destId="{1F2B7D09-212B-9048-A56A-3B79FB9971D1}" srcOrd="2" destOrd="0" presId="urn:microsoft.com/office/officeart/2005/8/layout/vList3"/>
    <dgm:cxn modelId="{90066385-23AF-BA47-A58C-2FEC9233C2C2}" type="presParOf" srcId="{1F2B7D09-212B-9048-A56A-3B79FB9971D1}" destId="{F662A5FB-E657-FE44-819B-9E3092F52FDF}" srcOrd="0" destOrd="0" presId="urn:microsoft.com/office/officeart/2005/8/layout/vList3"/>
    <dgm:cxn modelId="{45C3B4C0-85A7-9C4E-B5DF-6FE85C704A4F}" type="presParOf" srcId="{1F2B7D09-212B-9048-A56A-3B79FB9971D1}" destId="{D2F28CC7-2955-3145-A724-D510485D49A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747D8-CCD1-B442-B9FB-1583E8B1413F}">
      <dsp:nvSpPr>
        <dsp:cNvPr id="0" name=""/>
        <dsp:cNvSpPr/>
      </dsp:nvSpPr>
      <dsp:spPr>
        <a:xfrm rot="10800000">
          <a:off x="1610074" y="1053"/>
          <a:ext cx="4763937" cy="164054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433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 dirty="0"/>
            <a:t>Pouca variedade de aplicações para saúde e fitness na </a:t>
          </a:r>
          <a:r>
            <a:rPr lang="pt-PT" sz="2900" kern="1200" dirty="0" err="1"/>
            <a:t>OpenStore</a:t>
          </a:r>
          <a:endParaRPr lang="pt-PT" sz="2900" kern="1200" dirty="0"/>
        </a:p>
      </dsp:txBody>
      <dsp:txXfrm rot="10800000">
        <a:off x="2020209" y="1053"/>
        <a:ext cx="4353802" cy="1640541"/>
      </dsp:txXfrm>
    </dsp:sp>
    <dsp:sp modelId="{71E00C01-64BA-F240-A8ED-76F69A6D2FC4}">
      <dsp:nvSpPr>
        <dsp:cNvPr id="0" name=""/>
        <dsp:cNvSpPr/>
      </dsp:nvSpPr>
      <dsp:spPr>
        <a:xfrm>
          <a:off x="789803" y="1053"/>
          <a:ext cx="1640541" cy="164054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F28CC7-2955-3145-A724-D510485D49A7}">
      <dsp:nvSpPr>
        <dsp:cNvPr id="0" name=""/>
        <dsp:cNvSpPr/>
      </dsp:nvSpPr>
      <dsp:spPr>
        <a:xfrm rot="10800000">
          <a:off x="1610074" y="2131309"/>
          <a:ext cx="4763937" cy="164054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433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 dirty="0"/>
            <a:t>Promoção dos estilos de vida saudáveis</a:t>
          </a:r>
        </a:p>
      </dsp:txBody>
      <dsp:txXfrm rot="10800000">
        <a:off x="2020209" y="2131309"/>
        <a:ext cx="4353802" cy="1640541"/>
      </dsp:txXfrm>
    </dsp:sp>
    <dsp:sp modelId="{F662A5FB-E657-FE44-819B-9E3092F52FDF}">
      <dsp:nvSpPr>
        <dsp:cNvPr id="0" name=""/>
        <dsp:cNvSpPr/>
      </dsp:nvSpPr>
      <dsp:spPr>
        <a:xfrm>
          <a:off x="789803" y="2131309"/>
          <a:ext cx="1640541" cy="164054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2DDF2-EAB6-D048-BA80-E2BCDC3DD42B}" type="datetimeFigureOut">
              <a:rPr lang="pt-PT" smtClean="0"/>
              <a:t>23/09/22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3CCC0-A7B0-8047-A9F2-7B839D52218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514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3CCC0-A7B0-8047-A9F2-7B839D522187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4188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23/09/22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23/09/22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23/09/22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23/09/22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23/09/22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23/09/22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23/09/22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23/09/22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23/09/22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23/09/22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23/09/22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23/09/22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ostfreeware.blogspot.com/1990/10/software-icon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8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ubports.com/pt/members/truste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ngimg.com/download/27487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svg.org/stick-man-running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3.jpeg"/><Relationship Id="rId5" Type="http://schemas.openxmlformats.org/officeDocument/2006/relationships/diagramColors" Target="../diagrams/colors1.xml"/><Relationship Id="rId10" Type="http://schemas.openxmlformats.org/officeDocument/2006/relationships/hyperlink" Target="https://pixabay.com/pt/faixa-de-op%C3%A7%C3%B5es-fita-arcos-vermelho-3289304/" TargetMode="Externa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.jpeg"/><Relationship Id="rId3" Type="http://schemas.openxmlformats.org/officeDocument/2006/relationships/image" Target="../media/image22.png"/><Relationship Id="rId7" Type="http://schemas.openxmlformats.org/officeDocument/2006/relationships/hyperlink" Target="https://blogabdulhalim.blogspot.com/2019/10/tampilan-dan-bagian-worksheet-microsoft-excel.html" TargetMode="External"/><Relationship Id="rId12" Type="http://schemas.openxmlformats.org/officeDocument/2006/relationships/hyperlink" Target="https://linuxmasterclub.ru/inkscape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hyperlink" Target="https://aplicacioneslibreuso.blogspot.com/2017/12/instalar-onedrive-en-linux-mint.html" TargetMode="Externa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hyperlink" Target="https://lthub.ubc.ca/guides/github-instructor-guid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checklist-png/download/45746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https://freepngimg.com/png/10562-best-quality-png-image" TargetMode="Externa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Desenvolvimento</a:t>
            </a:r>
            <a:r>
              <a:rPr lang="en-US" sz="5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uma</a:t>
            </a:r>
            <a:r>
              <a:rPr lang="en-US" sz="5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aplicação</a:t>
            </a:r>
            <a:r>
              <a:rPr lang="en-US" sz="5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móvel</a:t>
            </a:r>
            <a:r>
              <a:rPr lang="en-US" sz="5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para Linux Ubuntu Touch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98608" y="3804716"/>
            <a:ext cx="5560638" cy="21635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Ivo Xavier Silva Vides Fernandes – PG27165</a:t>
            </a:r>
          </a:p>
          <a:p>
            <a:pPr algn="l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algn="l"/>
            <a:r>
              <a:rPr lang="en-US" kern="12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Dissertação</a:t>
            </a: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Orientada</a:t>
            </a: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Por: Professor </a:t>
            </a:r>
            <a:r>
              <a:rPr lang="en-US" kern="12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Doutor</a:t>
            </a: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José Luis </a:t>
            </a:r>
            <a:r>
              <a:rPr lang="en-US" kern="12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Mota</a:t>
            </a: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Pereira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39DD48A8-DB52-AF40-37E0-14F72841C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A5E9752-84A4-1BA4-5807-1C16D7583E25}"/>
              </a:ext>
            </a:extLst>
          </p:cNvPr>
          <p:cNvSpPr txBox="1"/>
          <p:nvPr/>
        </p:nvSpPr>
        <p:spPr>
          <a:xfrm>
            <a:off x="3722696" y="6305654"/>
            <a:ext cx="47472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pt-PT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 Light"/>
              </a:rPr>
              <a:t>Mestrado em</a:t>
            </a:r>
            <a:r>
              <a:rPr lang="pt-PT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pt-PT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 Light"/>
              </a:rPr>
              <a:t>Sistemas de Informação 21/22</a:t>
            </a:r>
            <a:endParaRPr lang="pt-PT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pic>
        <p:nvPicPr>
          <p:cNvPr id="9" name="Imagem 4">
            <a:extLst>
              <a:ext uri="{FF2B5EF4-FFF2-40B4-BE49-F238E27FC236}">
                <a16:creationId xmlns:a16="http://schemas.microsoft.com/office/drawing/2014/main" id="{B690CDD7-43BE-AE54-19F9-C0B16D61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603" y="9755"/>
            <a:ext cx="1159315" cy="57965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C02BFF7-1FE0-13BE-9C38-F60F76BAE324}"/>
              </a:ext>
            </a:extLst>
          </p:cNvPr>
          <p:cNvSpPr txBox="1"/>
          <p:nvPr/>
        </p:nvSpPr>
        <p:spPr>
          <a:xfrm>
            <a:off x="10391022" y="564463"/>
            <a:ext cx="19688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400" b="1" dirty="0">
                <a:latin typeface="Calibri Light"/>
                <a:cs typeface="Calibri Light"/>
              </a:rPr>
              <a:t>Universidade do Minho</a:t>
            </a:r>
          </a:p>
          <a:p>
            <a:r>
              <a:rPr lang="pt-PT" sz="1400" dirty="0">
                <a:latin typeface="Calibri Light"/>
                <a:cs typeface="Calibri Light"/>
              </a:rPr>
              <a:t>Escola de Engenharia</a:t>
            </a:r>
          </a:p>
        </p:txBody>
      </p:sp>
    </p:spTree>
    <p:extLst>
      <p:ext uri="{BB962C8B-B14F-4D97-AF65-F5344CB8AC3E}">
        <p14:creationId xmlns:p14="http://schemas.microsoft.com/office/powerpoint/2010/main" val="325255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A856481C-CAF8-F9DA-9DE8-8377A6819C31}"/>
              </a:ext>
            </a:extLst>
          </p:cNvPr>
          <p:cNvSpPr/>
          <p:nvPr/>
        </p:nvSpPr>
        <p:spPr>
          <a:xfrm>
            <a:off x="153483" y="2202024"/>
            <a:ext cx="3083440" cy="326892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C521E0E-FF51-2AF9-0C27-8BBB162F690E}"/>
              </a:ext>
            </a:extLst>
          </p:cNvPr>
          <p:cNvSpPr/>
          <p:nvPr/>
        </p:nvSpPr>
        <p:spPr>
          <a:xfrm>
            <a:off x="10966756" y="0"/>
            <a:ext cx="1225244" cy="6066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12B1285-8A74-CB87-449C-983749B6F38E}"/>
              </a:ext>
            </a:extLst>
          </p:cNvPr>
          <p:cNvSpPr/>
          <p:nvPr/>
        </p:nvSpPr>
        <p:spPr>
          <a:xfrm>
            <a:off x="4655635" y="619491"/>
            <a:ext cx="2880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MockUps</a:t>
            </a:r>
            <a:endParaRPr lang="pt-PT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4A7DA566-8781-AE44-B360-10959D62F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804" y="1944107"/>
            <a:ext cx="2201525" cy="3946958"/>
          </a:xfrm>
          <a:prstGeom prst="rect">
            <a:avLst/>
          </a:prstGeom>
        </p:spPr>
      </p:pic>
      <p:pic>
        <p:nvPicPr>
          <p:cNvPr id="9" name="Imagem 8" descr="Uma imagem com texto, captura de ecrã, eletrónica&#10;&#10;Descrição gerada automaticamente">
            <a:extLst>
              <a:ext uri="{FF2B5EF4-FFF2-40B4-BE49-F238E27FC236}">
                <a16:creationId xmlns:a16="http://schemas.microsoft.com/office/drawing/2014/main" id="{7FE07089-1E01-89EE-881C-9FBE7B13E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519" y="1817527"/>
            <a:ext cx="6435708" cy="407353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48FCEB9C-7656-1742-40F4-F3F134EAB31D}"/>
              </a:ext>
            </a:extLst>
          </p:cNvPr>
          <p:cNvSpPr txBox="1"/>
          <p:nvPr/>
        </p:nvSpPr>
        <p:spPr>
          <a:xfrm>
            <a:off x="284113" y="2486748"/>
            <a:ext cx="2948396" cy="2344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MockUps</a:t>
            </a:r>
            <a:r>
              <a:rPr lang="pt-PT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inspirados nas aplicações:</a:t>
            </a:r>
          </a:p>
          <a:p>
            <a:endParaRPr lang="pt-PT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MyFitnessPal</a:t>
            </a:r>
            <a:endParaRPr lang="pt-PT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Lose</a:t>
            </a:r>
            <a:r>
              <a:rPr lang="pt-PT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</a:t>
            </a:r>
            <a:r>
              <a:rPr lang="pt-PT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ControlMyWeight</a:t>
            </a:r>
            <a:endParaRPr lang="pt-PT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62C802A5-5141-C6EE-21AE-CBABFA479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8603" y="9755"/>
            <a:ext cx="1159315" cy="57965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EB39C13-A784-D1B2-2E3B-A3B98445B4C0}"/>
              </a:ext>
            </a:extLst>
          </p:cNvPr>
          <p:cNvSpPr txBox="1"/>
          <p:nvPr/>
        </p:nvSpPr>
        <p:spPr>
          <a:xfrm>
            <a:off x="10391022" y="564463"/>
            <a:ext cx="19688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400" b="1" dirty="0">
                <a:latin typeface="Calibri Light"/>
                <a:cs typeface="Calibri Light"/>
              </a:rPr>
              <a:t>Universidade do Minho</a:t>
            </a:r>
          </a:p>
          <a:p>
            <a:r>
              <a:rPr lang="pt-PT" sz="1400" dirty="0">
                <a:latin typeface="Calibri Light"/>
                <a:cs typeface="Calibri Light"/>
              </a:rPr>
              <a:t>Escola de Engenharia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74DEE4-6847-BFB6-6547-86406C9594C0}"/>
              </a:ext>
            </a:extLst>
          </p:cNvPr>
          <p:cNvSpPr txBox="1"/>
          <p:nvPr/>
        </p:nvSpPr>
        <p:spPr>
          <a:xfrm>
            <a:off x="6050479" y="335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9/16</a:t>
            </a:r>
          </a:p>
        </p:txBody>
      </p:sp>
    </p:spTree>
    <p:extLst>
      <p:ext uri="{BB962C8B-B14F-4D97-AF65-F5344CB8AC3E}">
        <p14:creationId xmlns:p14="http://schemas.microsoft.com/office/powerpoint/2010/main" val="214921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B9F56D5D-D925-B053-6E5A-DD3F86414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99" y="1907610"/>
            <a:ext cx="4881300" cy="334470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3FD59D0-74EC-2B6A-6574-AA0C5BD09815}"/>
              </a:ext>
            </a:extLst>
          </p:cNvPr>
          <p:cNvSpPr txBox="1"/>
          <p:nvPr/>
        </p:nvSpPr>
        <p:spPr>
          <a:xfrm>
            <a:off x="-1066057" y="174079"/>
            <a:ext cx="6117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Implementação</a:t>
            </a:r>
            <a:endParaRPr lang="pt-PT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D7002AD-7CC8-596F-B06B-3C3DFDCF85E7}"/>
              </a:ext>
            </a:extLst>
          </p:cNvPr>
          <p:cNvSpPr txBox="1"/>
          <p:nvPr/>
        </p:nvSpPr>
        <p:spPr>
          <a:xfrm>
            <a:off x="5855540" y="1620063"/>
            <a:ext cx="7143656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2800" b="1" dirty="0">
                <a:solidFill>
                  <a:schemeClr val="bg1"/>
                </a:solidFill>
              </a:rPr>
              <a:t>Linguagens Usadas No Desenvolvimento: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800" b="1" dirty="0">
                <a:solidFill>
                  <a:schemeClr val="bg1"/>
                </a:solidFill>
              </a:rPr>
              <a:t>QML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800" b="1" dirty="0">
                <a:solidFill>
                  <a:schemeClr val="bg1"/>
                </a:solidFill>
              </a:rPr>
              <a:t>JavaScript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800" b="1" dirty="0" err="1">
                <a:solidFill>
                  <a:schemeClr val="bg1"/>
                </a:solidFill>
              </a:rPr>
              <a:t>Python</a:t>
            </a:r>
            <a:endParaRPr lang="pt-PT" sz="2800" b="1">
              <a:solidFill>
                <a:schemeClr val="bg1"/>
              </a:solidFill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800" b="1" dirty="0">
                <a:solidFill>
                  <a:schemeClr val="bg1"/>
                </a:solidFill>
                <a:cs typeface="Calibri"/>
              </a:rPr>
              <a:t>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F160BD7-9649-92F0-1A9E-03BD44001730}"/>
              </a:ext>
            </a:extLst>
          </p:cNvPr>
          <p:cNvSpPr txBox="1"/>
          <p:nvPr/>
        </p:nvSpPr>
        <p:spPr>
          <a:xfrm>
            <a:off x="5908166" y="5729814"/>
            <a:ext cx="604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solidFill>
                  <a:schemeClr val="bg1"/>
                </a:solidFill>
              </a:rPr>
              <a:t>Sistema de controlo de versões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800" b="1" dirty="0" err="1">
                <a:solidFill>
                  <a:schemeClr val="bg1"/>
                </a:solidFill>
              </a:rPr>
              <a:t>Git</a:t>
            </a:r>
            <a:endParaRPr lang="pt-PT" sz="2800" b="1" dirty="0">
              <a:solidFill>
                <a:schemeClr val="bg1"/>
              </a:solidFill>
            </a:endParaRP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5AB025BC-82B9-BE54-783B-4A7CCF865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603" y="9755"/>
            <a:ext cx="1159315" cy="57965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C577E56-F4F6-D9B9-C4D0-855B137EBD1F}"/>
              </a:ext>
            </a:extLst>
          </p:cNvPr>
          <p:cNvSpPr txBox="1"/>
          <p:nvPr/>
        </p:nvSpPr>
        <p:spPr>
          <a:xfrm>
            <a:off x="10391022" y="564463"/>
            <a:ext cx="19688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400" b="1" dirty="0">
                <a:solidFill>
                  <a:schemeClr val="bg1"/>
                </a:solidFill>
                <a:latin typeface="Calibri Light"/>
                <a:cs typeface="Calibri Light"/>
              </a:rPr>
              <a:t>Universidade do Minho</a:t>
            </a:r>
          </a:p>
          <a:p>
            <a:r>
              <a:rPr lang="pt-PT" sz="1400" dirty="0">
                <a:solidFill>
                  <a:schemeClr val="bg1"/>
                </a:solidFill>
                <a:latin typeface="Calibri Light"/>
                <a:cs typeface="Calibri Light"/>
              </a:rPr>
              <a:t>Escola de Engenharia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5551C4-885E-3BCC-DD93-7020BE09251D}"/>
              </a:ext>
            </a:extLst>
          </p:cNvPr>
          <p:cNvSpPr txBox="1"/>
          <p:nvPr/>
        </p:nvSpPr>
        <p:spPr>
          <a:xfrm>
            <a:off x="5879410" y="4205813"/>
            <a:ext cx="6161719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2800" b="1" dirty="0">
                <a:solidFill>
                  <a:schemeClr val="bg1"/>
                </a:solidFill>
                <a:cs typeface="Calibri"/>
              </a:rPr>
              <a:t>Biblioteca Externa Para Ler Código de Barras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800" b="1" dirty="0" err="1">
                <a:solidFill>
                  <a:schemeClr val="bg1"/>
                </a:solidFill>
                <a:cs typeface="Calibri"/>
              </a:rPr>
              <a:t>qzxing</a:t>
            </a:r>
            <a:r>
              <a:rPr lang="pt-PT" sz="2800" b="1" dirty="0">
                <a:solidFill>
                  <a:schemeClr val="bg1"/>
                </a:solidFill>
                <a:cs typeface="Calibri"/>
              </a:rPr>
              <a:t> (escrito em C++)</a:t>
            </a:r>
            <a:endParaRPr lang="pt-PT" sz="2800" b="1" dirty="0" err="1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83D7BA1-1F8A-6A88-F0E8-99B822EACDB8}"/>
              </a:ext>
            </a:extLst>
          </p:cNvPr>
          <p:cNvSpPr txBox="1"/>
          <p:nvPr/>
        </p:nvSpPr>
        <p:spPr>
          <a:xfrm>
            <a:off x="5783254" y="-10587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10/16</a:t>
            </a:r>
          </a:p>
        </p:txBody>
      </p:sp>
    </p:spTree>
    <p:extLst>
      <p:ext uri="{BB962C8B-B14F-4D97-AF65-F5344CB8AC3E}">
        <p14:creationId xmlns:p14="http://schemas.microsoft.com/office/powerpoint/2010/main" val="1814747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12B1285-8A74-CB87-449C-983749B6F38E}"/>
              </a:ext>
            </a:extLst>
          </p:cNvPr>
          <p:cNvSpPr/>
          <p:nvPr/>
        </p:nvSpPr>
        <p:spPr>
          <a:xfrm>
            <a:off x="206221" y="198791"/>
            <a:ext cx="2670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Releases</a:t>
            </a:r>
            <a:endParaRPr lang="pt-PT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6208050A-EA37-2211-A823-1E9E53ECA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32308"/>
              </p:ext>
            </p:extLst>
          </p:nvPr>
        </p:nvGraphicFramePr>
        <p:xfrm>
          <a:off x="4585649" y="1180445"/>
          <a:ext cx="3967716" cy="101600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910852">
                  <a:extLst>
                    <a:ext uri="{9D8B030D-6E8A-4147-A177-3AD203B41FA5}">
                      <a16:colId xmlns:a16="http://schemas.microsoft.com/office/drawing/2014/main" val="3894822051"/>
                    </a:ext>
                  </a:extLst>
                </a:gridCol>
                <a:gridCol w="2056864">
                  <a:extLst>
                    <a:ext uri="{9D8B030D-6E8A-4147-A177-3AD203B41FA5}">
                      <a16:colId xmlns:a16="http://schemas.microsoft.com/office/drawing/2014/main" val="356531716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200">
                          <a:effectLst/>
                        </a:rPr>
                        <a:t>Versão semântica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200" dirty="0">
                          <a:effectLst/>
                        </a:rPr>
                        <a:t>Contagem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985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200">
                          <a:effectLst/>
                        </a:rPr>
                        <a:t>Major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200">
                          <a:effectLst/>
                        </a:rPr>
                        <a:t>1(4%)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86973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200">
                          <a:effectLst/>
                        </a:rPr>
                        <a:t>Minor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200">
                          <a:effectLst/>
                        </a:rPr>
                        <a:t>14(56%)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51763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200">
                          <a:effectLst/>
                        </a:rPr>
                        <a:t>Patch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200">
                          <a:effectLst/>
                        </a:rPr>
                        <a:t>10(40%)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98180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endParaRPr lang="pt-PT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200" dirty="0">
                          <a:effectLst/>
                        </a:rPr>
                        <a:t>Total        25(100%)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867131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6DD9F9D5-7207-120A-2E79-66AC722901F7}"/>
              </a:ext>
            </a:extLst>
          </p:cNvPr>
          <p:cNvSpPr txBox="1"/>
          <p:nvPr/>
        </p:nvSpPr>
        <p:spPr>
          <a:xfrm>
            <a:off x="5555254" y="2196445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[v0.1.0 – v1.5.2]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42EF57B6-6B9D-1C65-30E4-65BD99304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962199"/>
              </p:ext>
            </p:extLst>
          </p:nvPr>
        </p:nvGraphicFramePr>
        <p:xfrm>
          <a:off x="3537369" y="3246685"/>
          <a:ext cx="6073539" cy="285750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611485">
                  <a:extLst>
                    <a:ext uri="{9D8B030D-6E8A-4147-A177-3AD203B41FA5}">
                      <a16:colId xmlns:a16="http://schemas.microsoft.com/office/drawing/2014/main" val="689505410"/>
                    </a:ext>
                  </a:extLst>
                </a:gridCol>
                <a:gridCol w="948317">
                  <a:extLst>
                    <a:ext uri="{9D8B030D-6E8A-4147-A177-3AD203B41FA5}">
                      <a16:colId xmlns:a16="http://schemas.microsoft.com/office/drawing/2014/main" val="3998395085"/>
                    </a:ext>
                  </a:extLst>
                </a:gridCol>
                <a:gridCol w="667879">
                  <a:extLst>
                    <a:ext uri="{9D8B030D-6E8A-4147-A177-3AD203B41FA5}">
                      <a16:colId xmlns:a16="http://schemas.microsoft.com/office/drawing/2014/main" val="130514000"/>
                    </a:ext>
                  </a:extLst>
                </a:gridCol>
                <a:gridCol w="3845858">
                  <a:extLst>
                    <a:ext uri="{9D8B030D-6E8A-4147-A177-3AD203B41FA5}">
                      <a16:colId xmlns:a16="http://schemas.microsoft.com/office/drawing/2014/main" val="319524512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date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device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app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>
                          <a:effectLst/>
                        </a:rPr>
                        <a:t>Título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1595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17/03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>
                          <a:effectLst/>
                        </a:rPr>
                        <a:t>FairPhone2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0.1.0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Ficheiro de Configuração não criado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7824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20/03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>
                          <a:effectLst/>
                        </a:rPr>
                        <a:t>Nexus5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0.2.0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Não recebo nenhuma mensagem de autenticação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6693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24/03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>
                          <a:effectLst/>
                        </a:rPr>
                        <a:t>Nexus5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0.3.0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Página branca nas calorias recomendadas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23965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29/03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>
                          <a:effectLst/>
                        </a:rPr>
                        <a:t>FairPhone2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0.3.1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Título do Peso mais pequeno que os anteriores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46382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30/03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>
                          <a:effectLst/>
                        </a:rPr>
                        <a:t>FairPhone2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0.4.0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Versão da app na primeira janela é diferente da do ficheiro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41083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01/04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>
                          <a:effectLst/>
                        </a:rPr>
                        <a:t>FairPhone2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0.4.0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Parsing xml TAG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6465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15/04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 err="1">
                          <a:effectLst/>
                        </a:rPr>
                        <a:t>OnePlusOne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0.8.0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Barras do ecrã inicial demasiado grandes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44807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20/04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>
                          <a:effectLst/>
                        </a:rPr>
                        <a:t>FairPhone2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0.9.0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Texto das notas sai fora da caixa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08366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20/04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>
                          <a:effectLst/>
                        </a:rPr>
                        <a:t>FairPhone2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0.9.0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Difícil carregar no ícone do menu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03009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20/04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>
                          <a:effectLst/>
                        </a:rPr>
                        <a:t>FairPhone2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0.9.0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Ingestões adicionadas pela página inferior não são contabilizadas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130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20/04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>
                          <a:effectLst/>
                        </a:rPr>
                        <a:t>FairPhone2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0.9.0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Aplicação Fecha Ao Carregar Em Create Request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81649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21/04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>
                          <a:effectLst/>
                        </a:rPr>
                        <a:t>FairPhone2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1.0.0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Formulário dos pedidos não carrega 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56639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21/04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>
                          <a:effectLst/>
                        </a:rPr>
                        <a:t>FairPhone2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1.0.1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Página de create request muito pequena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03655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>
                          <a:effectLst/>
                        </a:rPr>
                        <a:t>24/04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>
                          <a:effectLst/>
                        </a:rPr>
                        <a:t>FairPhone2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>
                          <a:effectLst/>
                        </a:rPr>
                        <a:t>1.1.0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1100" dirty="0" err="1">
                          <a:effectLst/>
                        </a:rPr>
                        <a:t>AutoClean</a:t>
                      </a:r>
                      <a:r>
                        <a:rPr lang="pt-PT" sz="1100" dirty="0">
                          <a:effectLst/>
                        </a:rPr>
                        <a:t> Não Funciona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2521604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F87F6EC0-943B-C4C2-DDC9-703373D79FA9}"/>
              </a:ext>
            </a:extLst>
          </p:cNvPr>
          <p:cNvSpPr txBox="1"/>
          <p:nvPr/>
        </p:nvSpPr>
        <p:spPr>
          <a:xfrm>
            <a:off x="5555254" y="834628"/>
            <a:ext cx="202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Tabela das </a:t>
            </a:r>
            <a:r>
              <a:rPr lang="pt-PT" dirty="0" err="1"/>
              <a:t>Releases</a:t>
            </a:r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0FE85E-8C03-3CD7-E02B-A12EFFFC14EF}"/>
              </a:ext>
            </a:extLst>
          </p:cNvPr>
          <p:cNvSpPr txBox="1"/>
          <p:nvPr/>
        </p:nvSpPr>
        <p:spPr>
          <a:xfrm>
            <a:off x="5188124" y="2877353"/>
            <a:ext cx="280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Tabela dos erros reportados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FDD7B18-6C17-E7B8-C084-4029B8233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86123" y="3557495"/>
            <a:ext cx="1924273" cy="1924273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E62EF40D-FD85-764A-99D2-925D57EFAEA7}"/>
              </a:ext>
            </a:extLst>
          </p:cNvPr>
          <p:cNvSpPr txBox="1"/>
          <p:nvPr/>
        </p:nvSpPr>
        <p:spPr>
          <a:xfrm>
            <a:off x="788242" y="1611823"/>
            <a:ext cx="9646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7200" b="1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pt-PT" sz="1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351D14D-EEA4-BE83-D3B6-149B557492F2}"/>
              </a:ext>
            </a:extLst>
          </p:cNvPr>
          <p:cNvSpPr txBox="1"/>
          <p:nvPr/>
        </p:nvSpPr>
        <p:spPr>
          <a:xfrm>
            <a:off x="354559" y="2692687"/>
            <a:ext cx="1775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Sprints Semanais</a:t>
            </a:r>
          </a:p>
        </p:txBody>
      </p:sp>
      <p:pic>
        <p:nvPicPr>
          <p:cNvPr id="23" name="Imagem 4">
            <a:extLst>
              <a:ext uri="{FF2B5EF4-FFF2-40B4-BE49-F238E27FC236}">
                <a16:creationId xmlns:a16="http://schemas.microsoft.com/office/drawing/2014/main" id="{B2534C07-4E15-5E3E-64DB-1A1C14842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603" y="9755"/>
            <a:ext cx="1159315" cy="579658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24A62E4F-54DA-1604-7B9E-BA389F4D62C2}"/>
              </a:ext>
            </a:extLst>
          </p:cNvPr>
          <p:cNvSpPr txBox="1"/>
          <p:nvPr/>
        </p:nvSpPr>
        <p:spPr>
          <a:xfrm>
            <a:off x="10391022" y="564463"/>
            <a:ext cx="19688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400" b="1" dirty="0">
                <a:latin typeface="Calibri Light"/>
                <a:cs typeface="Calibri Light"/>
              </a:rPr>
              <a:t>Universidade do Minho</a:t>
            </a:r>
          </a:p>
          <a:p>
            <a:r>
              <a:rPr lang="pt-PT" sz="1400" dirty="0">
                <a:latin typeface="Calibri Light"/>
                <a:cs typeface="Calibri Light"/>
              </a:rPr>
              <a:t>Escola de Engenharia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7EBB209-20AD-39A4-5E2B-363CE512769A}"/>
              </a:ext>
            </a:extLst>
          </p:cNvPr>
          <p:cNvSpPr txBox="1"/>
          <p:nvPr/>
        </p:nvSpPr>
        <p:spPr>
          <a:xfrm>
            <a:off x="354559" y="4771989"/>
            <a:ext cx="2855933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PT" dirty="0"/>
              <a:t>App concluída - 5 de maio. Prazo previsto - 1 de maio.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BB97417-9878-D78E-23DF-4C871D940816}"/>
              </a:ext>
            </a:extLst>
          </p:cNvPr>
          <p:cNvSpPr txBox="1"/>
          <p:nvPr/>
        </p:nvSpPr>
        <p:spPr>
          <a:xfrm>
            <a:off x="1366337" y="3987158"/>
            <a:ext cx="44313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6600" b="1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pt-PT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97132FB-0382-24F8-F17A-614778FD15E0}"/>
              </a:ext>
            </a:extLst>
          </p:cNvPr>
          <p:cNvSpPr txBox="1"/>
          <p:nvPr/>
        </p:nvSpPr>
        <p:spPr>
          <a:xfrm>
            <a:off x="5142606" y="124842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11/16</a:t>
            </a:r>
          </a:p>
        </p:txBody>
      </p:sp>
    </p:spTree>
    <p:extLst>
      <p:ext uri="{BB962C8B-B14F-4D97-AF65-F5344CB8AC3E}">
        <p14:creationId xmlns:p14="http://schemas.microsoft.com/office/powerpoint/2010/main" val="742531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6392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12B1285-8A74-CB87-449C-983749B6F38E}"/>
              </a:ext>
            </a:extLst>
          </p:cNvPr>
          <p:cNvSpPr/>
          <p:nvPr/>
        </p:nvSpPr>
        <p:spPr>
          <a:xfrm>
            <a:off x="3807969" y="619491"/>
            <a:ext cx="45760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Resultado Final</a:t>
            </a:r>
            <a:endParaRPr lang="pt-PT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DA566-8781-AE44-B360-10959D62F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5730" y="2080254"/>
            <a:ext cx="2016530" cy="386227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FE07089-1E01-89EE-881C-9FBE7B13E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9743" y="2019680"/>
            <a:ext cx="2081200" cy="398613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CE82CAD-76D9-B1B4-2920-6E276E7DC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409843" y="1956390"/>
            <a:ext cx="2081201" cy="3986136"/>
          </a:xfrm>
          <a:prstGeom prst="rect">
            <a:avLst/>
          </a:prstGeom>
        </p:spPr>
      </p:pic>
      <p:pic>
        <p:nvPicPr>
          <p:cNvPr id="10" name="Imagem 4">
            <a:extLst>
              <a:ext uri="{FF2B5EF4-FFF2-40B4-BE49-F238E27FC236}">
                <a16:creationId xmlns:a16="http://schemas.microsoft.com/office/drawing/2014/main" id="{96DDB442-D2E0-7AF4-71A5-0EE66CF87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8603" y="9755"/>
            <a:ext cx="1159315" cy="57965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3876073-6920-29CE-F752-BCC6A9795889}"/>
              </a:ext>
            </a:extLst>
          </p:cNvPr>
          <p:cNvSpPr txBox="1"/>
          <p:nvPr/>
        </p:nvSpPr>
        <p:spPr>
          <a:xfrm>
            <a:off x="10391022" y="564463"/>
            <a:ext cx="19688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400" b="1" dirty="0">
                <a:latin typeface="Calibri Light"/>
                <a:cs typeface="Calibri Light"/>
              </a:rPr>
              <a:t>Universidade do Minho</a:t>
            </a:r>
          </a:p>
          <a:p>
            <a:r>
              <a:rPr lang="pt-PT" sz="1400" dirty="0">
                <a:latin typeface="Calibri Light"/>
                <a:cs typeface="Calibri Light"/>
              </a:rPr>
              <a:t>Escola de Engenharia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F1E45FD-FB9D-9589-B715-494A85EA7086}"/>
              </a:ext>
            </a:extLst>
          </p:cNvPr>
          <p:cNvSpPr txBox="1"/>
          <p:nvPr/>
        </p:nvSpPr>
        <p:spPr>
          <a:xfrm>
            <a:off x="5424989" y="21256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12/16</a:t>
            </a:r>
          </a:p>
        </p:txBody>
      </p:sp>
    </p:spTree>
    <p:extLst>
      <p:ext uri="{BB962C8B-B14F-4D97-AF65-F5344CB8AC3E}">
        <p14:creationId xmlns:p14="http://schemas.microsoft.com/office/powerpoint/2010/main" val="2634082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12B1285-8A74-CB87-449C-983749B6F38E}"/>
              </a:ext>
            </a:extLst>
          </p:cNvPr>
          <p:cNvSpPr/>
          <p:nvPr/>
        </p:nvSpPr>
        <p:spPr>
          <a:xfrm>
            <a:off x="-137311" y="-147932"/>
            <a:ext cx="462936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Análise de dados da experiência</a:t>
            </a:r>
            <a:endParaRPr lang="pt-PT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75DEA8-EB3E-5F28-B6D8-E5274FF1116F}"/>
              </a:ext>
            </a:extLst>
          </p:cNvPr>
          <p:cNvSpPr txBox="1"/>
          <p:nvPr/>
        </p:nvSpPr>
        <p:spPr>
          <a:xfrm>
            <a:off x="3522504" y="1303012"/>
            <a:ext cx="12831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7200" b="1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pt-PT" sz="1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653F53-BB9E-459E-C600-EA4C68F47FE5}"/>
              </a:ext>
            </a:extLst>
          </p:cNvPr>
          <p:cNvSpPr txBox="1"/>
          <p:nvPr/>
        </p:nvSpPr>
        <p:spPr>
          <a:xfrm>
            <a:off x="3852134" y="2318675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DIAS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B0975C-0ECC-57B4-6681-600692C70B7B}"/>
              </a:ext>
            </a:extLst>
          </p:cNvPr>
          <p:cNvSpPr txBox="1"/>
          <p:nvPr/>
        </p:nvSpPr>
        <p:spPr>
          <a:xfrm>
            <a:off x="4941935" y="2343272"/>
            <a:ext cx="2573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ALIMENTOS REGISTADOS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CEBFD3A-B6D7-58D7-DAE7-45A496BF830A}"/>
              </a:ext>
            </a:extLst>
          </p:cNvPr>
          <p:cNvSpPr txBox="1"/>
          <p:nvPr/>
        </p:nvSpPr>
        <p:spPr>
          <a:xfrm>
            <a:off x="5559679" y="1327609"/>
            <a:ext cx="12831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7200" b="1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79</a:t>
            </a:r>
            <a:endParaRPr lang="pt-PT" sz="1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13BF0A5-18D7-6196-90E7-9EEFCD7DE4FB}"/>
              </a:ext>
            </a:extLst>
          </p:cNvPr>
          <p:cNvSpPr txBox="1"/>
          <p:nvPr/>
        </p:nvSpPr>
        <p:spPr>
          <a:xfrm>
            <a:off x="7815694" y="1327609"/>
            <a:ext cx="12831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7200" b="1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pt-PT" sz="1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0873F69-9083-12ED-43B3-DDBCE64CAA79}"/>
              </a:ext>
            </a:extLst>
          </p:cNvPr>
          <p:cNvSpPr txBox="1"/>
          <p:nvPr/>
        </p:nvSpPr>
        <p:spPr>
          <a:xfrm>
            <a:off x="7770255" y="2348819"/>
            <a:ext cx="140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TESTADORES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E954B9C7-2732-5A3F-1C6A-CD5593C8C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699" y="3073400"/>
            <a:ext cx="923331" cy="92333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9B1B28A9-8560-48D4-4B08-84FC20FA840A}"/>
              </a:ext>
            </a:extLst>
          </p:cNvPr>
          <p:cNvSpPr txBox="1"/>
          <p:nvPr/>
        </p:nvSpPr>
        <p:spPr>
          <a:xfrm>
            <a:off x="1514503" y="3277858"/>
            <a:ext cx="7379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recomendação calórica sugerida pela aplicação nunca foi atingida</a:t>
            </a:r>
            <a:endParaRPr lang="pt-PT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3A13A5D6-4151-1892-53C1-68481CBDE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699" y="4220965"/>
            <a:ext cx="923331" cy="923331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40D7D4B8-FCBA-3487-0315-EC1DB576C59D}"/>
              </a:ext>
            </a:extLst>
          </p:cNvPr>
          <p:cNvSpPr txBox="1"/>
          <p:nvPr/>
        </p:nvSpPr>
        <p:spPr>
          <a:xfrm>
            <a:off x="1382630" y="4382123"/>
            <a:ext cx="109203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À luz do que é mencionado pela literatura, os poucos registos efetuados podem ser interpretados pelo esforço que os utilizadore</a:t>
            </a:r>
            <a:r>
              <a:rPr lang="pt-PT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 têm de fazer para introduzir informação (</a:t>
            </a:r>
            <a:r>
              <a:rPr lang="pt-PT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Dennison</a:t>
            </a:r>
            <a:r>
              <a:rPr lang="pt-PT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000" b="1" i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</a:t>
            </a:r>
            <a:r>
              <a:rPr lang="pt-PT" sz="2000" b="1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al</a:t>
            </a:r>
            <a:r>
              <a:rPr lang="pt-PT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2013)</a:t>
            </a:r>
            <a:endParaRPr lang="pt-PT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72588983-3A40-EF6D-9338-5BA0DADD9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699" y="5450314"/>
            <a:ext cx="923331" cy="923331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98C203D-E0FF-15CF-35B8-F2C839D2A570}"/>
              </a:ext>
            </a:extLst>
          </p:cNvPr>
          <p:cNvSpPr txBox="1"/>
          <p:nvPr/>
        </p:nvSpPr>
        <p:spPr>
          <a:xfrm>
            <a:off x="1346933" y="5817353"/>
            <a:ext cx="9940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Outros fatores: falta de motivação para o bem-estar pessoal (Turner-</a:t>
            </a:r>
            <a:r>
              <a:rPr lang="pt-PT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McGrievy</a:t>
            </a:r>
            <a:r>
              <a:rPr lang="pt-PT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000" b="1" i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</a:t>
            </a:r>
            <a:r>
              <a:rPr lang="pt-PT" sz="2000" b="1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al</a:t>
            </a:r>
            <a:r>
              <a:rPr lang="pt-PT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., 2013)</a:t>
            </a:r>
            <a:endParaRPr lang="pt-PT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6" name="Imagem 4">
            <a:extLst>
              <a:ext uri="{FF2B5EF4-FFF2-40B4-BE49-F238E27FC236}">
                <a16:creationId xmlns:a16="http://schemas.microsoft.com/office/drawing/2014/main" id="{1F20ECA8-0B54-B098-E7EA-FBD758FDD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603" y="9755"/>
            <a:ext cx="1159315" cy="579658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72AC136F-D694-8C62-2D52-27192E0C121B}"/>
              </a:ext>
            </a:extLst>
          </p:cNvPr>
          <p:cNvSpPr txBox="1"/>
          <p:nvPr/>
        </p:nvSpPr>
        <p:spPr>
          <a:xfrm>
            <a:off x="10391022" y="564463"/>
            <a:ext cx="19688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400" b="1" dirty="0">
                <a:latin typeface="Calibri Light"/>
                <a:cs typeface="Calibri Light"/>
              </a:rPr>
              <a:t>Universidade do Minho</a:t>
            </a:r>
          </a:p>
          <a:p>
            <a:r>
              <a:rPr lang="pt-PT" sz="1400" dirty="0">
                <a:latin typeface="Calibri Light"/>
                <a:cs typeface="Calibri Light"/>
              </a:rPr>
              <a:t>Escola de Engenharia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08CF37-7515-874A-64BF-039F9A78B9C4}"/>
              </a:ext>
            </a:extLst>
          </p:cNvPr>
          <p:cNvSpPr txBox="1"/>
          <p:nvPr/>
        </p:nvSpPr>
        <p:spPr>
          <a:xfrm>
            <a:off x="5470508" y="30212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13/16</a:t>
            </a:r>
          </a:p>
        </p:txBody>
      </p:sp>
    </p:spTree>
    <p:extLst>
      <p:ext uri="{BB962C8B-B14F-4D97-AF65-F5344CB8AC3E}">
        <p14:creationId xmlns:p14="http://schemas.microsoft.com/office/powerpoint/2010/main" val="1288279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31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A55EE00-BE8C-FF01-8E2D-124E385A2F75}"/>
              </a:ext>
            </a:extLst>
          </p:cNvPr>
          <p:cNvSpPr txBox="1"/>
          <p:nvPr/>
        </p:nvSpPr>
        <p:spPr>
          <a:xfrm>
            <a:off x="4234" y="882651"/>
            <a:ext cx="1217294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200" b="1" dirty="0">
                <a:solidFill>
                  <a:schemeClr val="bg1"/>
                </a:solidFill>
              </a:rPr>
              <a:t>Dificuldades</a:t>
            </a:r>
            <a:r>
              <a:rPr lang="pt-PT" sz="3200" b="1" dirty="0">
                <a:solidFill>
                  <a:srgbClr val="FF0000"/>
                </a:solidFill>
              </a:rPr>
              <a:t>...         </a:t>
            </a:r>
            <a:r>
              <a:rPr lang="pt-PT" sz="3200" b="1" dirty="0">
                <a:solidFill>
                  <a:schemeClr val="bg1"/>
                </a:solidFill>
              </a:rPr>
              <a:t>Limitações</a:t>
            </a:r>
            <a:r>
              <a:rPr lang="pt-PT" sz="3200" b="1" dirty="0">
                <a:solidFill>
                  <a:schemeClr val="accent4"/>
                </a:solidFill>
              </a:rPr>
              <a:t>...</a:t>
            </a:r>
            <a:r>
              <a:rPr lang="pt-PT" sz="3200" b="1" dirty="0">
                <a:solidFill>
                  <a:srgbClr val="FFFFFF"/>
                </a:solidFill>
              </a:rPr>
              <a:t>          </a:t>
            </a:r>
            <a:r>
              <a:rPr lang="pt-PT" sz="3200" b="1" dirty="0">
                <a:solidFill>
                  <a:schemeClr val="bg1"/>
                </a:solidFill>
              </a:rPr>
              <a:t>Melhorias Futuras</a:t>
            </a:r>
            <a:r>
              <a:rPr lang="pt-PT" sz="3200" b="1" dirty="0">
                <a:solidFill>
                  <a:schemeClr val="accent6"/>
                </a:solidFill>
              </a:rPr>
              <a:t>...</a:t>
            </a:r>
            <a:endParaRPr lang="pt-PT" sz="3200" b="1">
              <a:solidFill>
                <a:schemeClr val="accent6"/>
              </a:solidFill>
              <a:cs typeface="Calibri"/>
            </a:endParaRPr>
          </a:p>
        </p:txBody>
      </p:sp>
      <p:pic>
        <p:nvPicPr>
          <p:cNvPr id="8" name="Imagem 4">
            <a:extLst>
              <a:ext uri="{FF2B5EF4-FFF2-40B4-BE49-F238E27FC236}">
                <a16:creationId xmlns:a16="http://schemas.microsoft.com/office/drawing/2014/main" id="{377BA4F3-7C6A-1C2B-525E-CC3F1D0ED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9769" y="-828"/>
            <a:ext cx="1159315" cy="579658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4A2948A-5062-8ACC-5815-BA01C690A906}"/>
              </a:ext>
            </a:extLst>
          </p:cNvPr>
          <p:cNvSpPr/>
          <p:nvPr/>
        </p:nvSpPr>
        <p:spPr>
          <a:xfrm>
            <a:off x="1606550" y="2029884"/>
            <a:ext cx="2370666" cy="359833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5651CD5-18F6-EF65-B45F-39063D1BBBA0}"/>
              </a:ext>
            </a:extLst>
          </p:cNvPr>
          <p:cNvSpPr/>
          <p:nvPr/>
        </p:nvSpPr>
        <p:spPr>
          <a:xfrm>
            <a:off x="4972049" y="2029883"/>
            <a:ext cx="2376856" cy="35839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59EB176-02A1-ECE2-1CB2-76343BA61811}"/>
              </a:ext>
            </a:extLst>
          </p:cNvPr>
          <p:cNvSpPr/>
          <p:nvPr/>
        </p:nvSpPr>
        <p:spPr>
          <a:xfrm>
            <a:off x="8570383" y="2029884"/>
            <a:ext cx="2370665" cy="35559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BE46DBB-C055-C5DE-9EA8-2756C358FF79}"/>
              </a:ext>
            </a:extLst>
          </p:cNvPr>
          <p:cNvSpPr txBox="1"/>
          <p:nvPr/>
        </p:nvSpPr>
        <p:spPr>
          <a:xfrm>
            <a:off x="1570566" y="2798233"/>
            <a:ext cx="237172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b="1" dirty="0">
                <a:cs typeface="Calibri"/>
              </a:rPr>
              <a:t>Informação disponível sobre o sistema;</a:t>
            </a:r>
            <a:endParaRPr lang="pt-PT"/>
          </a:p>
          <a:p>
            <a:pPr algn="just"/>
            <a:endParaRPr lang="pt-PT" b="1" dirty="0">
              <a:cs typeface="Calibri"/>
            </a:endParaRPr>
          </a:p>
          <a:p>
            <a:pPr algn="ctr"/>
            <a:r>
              <a:rPr lang="pt-PT" b="1" dirty="0">
                <a:cs typeface="Calibri"/>
              </a:rPr>
              <a:t>Ausência de um leitor de Código de Barras no SDK (</a:t>
            </a:r>
            <a:r>
              <a:rPr lang="pt-PT" b="1" dirty="0" err="1">
                <a:cs typeface="Calibri"/>
              </a:rPr>
              <a:t>Suit</a:t>
            </a:r>
            <a:r>
              <a:rPr lang="pt-PT" b="1" dirty="0">
                <a:cs typeface="Calibri"/>
              </a:rPr>
              <a:t> </a:t>
            </a:r>
            <a:r>
              <a:rPr lang="pt-PT" b="1" dirty="0" err="1">
                <a:cs typeface="Calibri"/>
              </a:rPr>
              <a:t>Development</a:t>
            </a:r>
            <a:r>
              <a:rPr lang="pt-PT" b="1" dirty="0">
                <a:cs typeface="Calibri"/>
              </a:rPr>
              <a:t> Kit).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F794C9-7D1A-77BC-2CE1-A1629FE9BD01}"/>
              </a:ext>
            </a:extLst>
          </p:cNvPr>
          <p:cNvSpPr/>
          <p:nvPr/>
        </p:nvSpPr>
        <p:spPr>
          <a:xfrm>
            <a:off x="2522008" y="2119843"/>
            <a:ext cx="592666" cy="529166"/>
          </a:xfrm>
          <a:prstGeom prst="ellipse">
            <a:avLst/>
          </a:prstGeom>
          <a:solidFill>
            <a:srgbClr val="B03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29DA72-2CF9-6893-6DF8-3AA42395718D}"/>
              </a:ext>
            </a:extLst>
          </p:cNvPr>
          <p:cNvSpPr/>
          <p:nvPr/>
        </p:nvSpPr>
        <p:spPr>
          <a:xfrm>
            <a:off x="5792257" y="2119842"/>
            <a:ext cx="592666" cy="529166"/>
          </a:xfrm>
          <a:prstGeom prst="ellipse">
            <a:avLst/>
          </a:prstGeom>
          <a:solidFill>
            <a:srgbClr val="B03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D45DC2-2A02-9432-A21A-5BF056652805}"/>
              </a:ext>
            </a:extLst>
          </p:cNvPr>
          <p:cNvSpPr/>
          <p:nvPr/>
        </p:nvSpPr>
        <p:spPr>
          <a:xfrm>
            <a:off x="9422341" y="2119843"/>
            <a:ext cx="592666" cy="529166"/>
          </a:xfrm>
          <a:prstGeom prst="ellipse">
            <a:avLst/>
          </a:prstGeom>
          <a:solidFill>
            <a:srgbClr val="B03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CFEB59F-6AFF-11ED-5966-072B7EABC72E}"/>
              </a:ext>
            </a:extLst>
          </p:cNvPr>
          <p:cNvSpPr txBox="1"/>
          <p:nvPr/>
        </p:nvSpPr>
        <p:spPr>
          <a:xfrm>
            <a:off x="4978400" y="2650066"/>
            <a:ext cx="219286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b="1" dirty="0"/>
              <a:t>A API da </a:t>
            </a:r>
            <a:r>
              <a:rPr lang="pt-PT" b="1" dirty="0" err="1"/>
              <a:t>OpenFoodFacts</a:t>
            </a:r>
            <a:r>
              <a:rPr lang="pt-PT" b="1" dirty="0"/>
              <a:t>, não possuí refeições tradicionais e sem código de barras;</a:t>
            </a:r>
            <a:endParaRPr lang="pt-PT" b="1" dirty="0">
              <a:cs typeface="Calibri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DDD48E7-6866-D2A6-D477-012D784F2577}"/>
              </a:ext>
            </a:extLst>
          </p:cNvPr>
          <p:cNvSpPr txBox="1"/>
          <p:nvPr/>
        </p:nvSpPr>
        <p:spPr>
          <a:xfrm>
            <a:off x="4967816" y="4131734"/>
            <a:ext cx="222461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b="1" dirty="0">
                <a:cs typeface="Calibri"/>
              </a:rPr>
              <a:t>A  API da </a:t>
            </a:r>
            <a:r>
              <a:rPr lang="pt-PT" b="1" dirty="0" err="1">
                <a:cs typeface="Calibri"/>
              </a:rPr>
              <a:t>TheMealDB</a:t>
            </a:r>
            <a:r>
              <a:rPr lang="pt-PT" b="1" dirty="0">
                <a:cs typeface="Calibri"/>
              </a:rPr>
              <a:t> não permite a publicação em lojas </a:t>
            </a:r>
            <a:r>
              <a:rPr lang="pt-PT" b="1" dirty="0" err="1">
                <a:cs typeface="Calibri"/>
              </a:rPr>
              <a:t>ba</a:t>
            </a:r>
            <a:r>
              <a:rPr lang="pt-PT" b="1" dirty="0">
                <a:cs typeface="Calibri"/>
              </a:rPr>
              <a:t> versão </a:t>
            </a:r>
            <a:r>
              <a:rPr lang="pt-PT" b="1" i="1" dirty="0">
                <a:cs typeface="Calibri"/>
              </a:rPr>
              <a:t>free.</a:t>
            </a:r>
            <a:endParaRPr lang="pt-PT" b="1" dirty="0"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E097FEC-245A-EE6E-CA2E-865B5FD35B53}"/>
              </a:ext>
            </a:extLst>
          </p:cNvPr>
          <p:cNvSpPr txBox="1"/>
          <p:nvPr/>
        </p:nvSpPr>
        <p:spPr>
          <a:xfrm>
            <a:off x="8570383" y="2942915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 dirty="0">
                <a:cs typeface="Calibri"/>
              </a:rPr>
              <a:t>Armazenamento </a:t>
            </a:r>
            <a:r>
              <a:rPr lang="pt-PT" b="1" i="1" dirty="0" err="1">
                <a:cs typeface="Calibri"/>
              </a:rPr>
              <a:t>cloud</a:t>
            </a:r>
            <a:r>
              <a:rPr lang="pt-PT" b="1" i="1" dirty="0">
                <a:cs typeface="Calibri"/>
              </a:rPr>
              <a:t>;</a:t>
            </a:r>
            <a:endParaRPr lang="pt-PT" b="1" dirty="0">
              <a:cs typeface="Calibri"/>
            </a:endParaRPr>
          </a:p>
          <a:p>
            <a:endParaRPr lang="pt-PT" b="1" i="1" dirty="0">
              <a:cs typeface="Calibri"/>
            </a:endParaRPr>
          </a:p>
          <a:p>
            <a:endParaRPr lang="pt-PT" b="1" i="1" dirty="0">
              <a:cs typeface="Calibri"/>
            </a:endParaRPr>
          </a:p>
          <a:p>
            <a:r>
              <a:rPr lang="pt-PT" b="1" i="1" dirty="0">
                <a:cs typeface="Calibri"/>
              </a:rPr>
              <a:t>Plataforma </a:t>
            </a:r>
            <a:r>
              <a:rPr lang="pt-PT" b="1" dirty="0">
                <a:cs typeface="Calibri"/>
              </a:rPr>
              <a:t>online para inserção de alimentos.</a:t>
            </a:r>
            <a:endParaRPr lang="pt-PT" b="1" i="1" dirty="0">
              <a:cs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621E8C0-CBD8-6687-DB15-2157537BBCF5}"/>
              </a:ext>
            </a:extLst>
          </p:cNvPr>
          <p:cNvSpPr txBox="1"/>
          <p:nvPr/>
        </p:nvSpPr>
        <p:spPr>
          <a:xfrm>
            <a:off x="5534985" y="-2030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14/16</a:t>
            </a:r>
          </a:p>
        </p:txBody>
      </p:sp>
    </p:spTree>
    <p:extLst>
      <p:ext uri="{BB962C8B-B14F-4D97-AF65-F5344CB8AC3E}">
        <p14:creationId xmlns:p14="http://schemas.microsoft.com/office/powerpoint/2010/main" val="721419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EE3DA9D7-6781-AF86-1A55-AA7B49BE4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8308"/>
          <a:stretch/>
        </p:blipFill>
        <p:spPr>
          <a:xfrm>
            <a:off x="306072" y="4242200"/>
            <a:ext cx="4899060" cy="13295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FB83335-046F-2882-FFAE-CB65790F339D}"/>
              </a:ext>
            </a:extLst>
          </p:cNvPr>
          <p:cNvSpPr/>
          <p:nvPr/>
        </p:nvSpPr>
        <p:spPr>
          <a:xfrm>
            <a:off x="412863" y="1516574"/>
            <a:ext cx="1528996" cy="1436952"/>
          </a:xfrm>
          <a:prstGeom prst="ellipse">
            <a:avLst/>
          </a:prstGeom>
          <a:solidFill>
            <a:srgbClr val="00B05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B7D5120-4D0D-C194-27D0-FC3595F5AB57}"/>
              </a:ext>
            </a:extLst>
          </p:cNvPr>
          <p:cNvSpPr txBox="1"/>
          <p:nvPr/>
        </p:nvSpPr>
        <p:spPr>
          <a:xfrm>
            <a:off x="1" y="-20572"/>
            <a:ext cx="520513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Publicação da App na </a:t>
            </a:r>
            <a:r>
              <a:rPr lang="pt-PT" sz="44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Store</a:t>
            </a:r>
            <a:endParaRPr lang="pt-PT" sz="1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7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458A360A-0A7B-4E5B-AF04-9924EACD2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327" y="2429994"/>
            <a:ext cx="6096000" cy="24434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F239209-A88D-3A0D-FC72-0CCD38DECD45}"/>
              </a:ext>
            </a:extLst>
          </p:cNvPr>
          <p:cNvSpPr txBox="1"/>
          <p:nvPr/>
        </p:nvSpPr>
        <p:spPr>
          <a:xfrm>
            <a:off x="5706804" y="851223"/>
            <a:ext cx="550355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i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Engagement</a:t>
            </a:r>
            <a:r>
              <a:rPr lang="pt-PT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dos utilizadores com: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Traduções;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Sugestões 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Contribuições</a:t>
            </a:r>
            <a:endParaRPr lang="pt-PT" sz="1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907E710-85DC-B41B-B65F-2A62FE2BB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695" y="3454999"/>
            <a:ext cx="8015392" cy="95545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93D9D064-6047-BB68-2605-8AA20C9E7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8803" y="1017019"/>
            <a:ext cx="923331" cy="92333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9A298B7-92F1-BC74-7B14-7E2A854FEEDF}"/>
              </a:ext>
            </a:extLst>
          </p:cNvPr>
          <p:cNvSpPr txBox="1"/>
          <p:nvPr/>
        </p:nvSpPr>
        <p:spPr>
          <a:xfrm>
            <a:off x="394202" y="1879584"/>
            <a:ext cx="1528996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pt-PT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806</a:t>
            </a:r>
          </a:p>
          <a:p>
            <a:pPr algn="ctr"/>
            <a:endParaRPr lang="pt-PT" sz="1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1" name="Imagem 10" descr="Uma imagem com texto, captura de ecrã, monitor, ecrã&#10;&#10;Descrição gerada automaticamente">
            <a:extLst>
              <a:ext uri="{FF2B5EF4-FFF2-40B4-BE49-F238E27FC236}">
                <a16:creationId xmlns:a16="http://schemas.microsoft.com/office/drawing/2014/main" id="{31ECFC45-3BA8-6C29-BBE7-650460B9F0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304" y="4154550"/>
            <a:ext cx="5673635" cy="21988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66CCC2B-E2C5-C58A-3BAD-7B72CC19D744}"/>
              </a:ext>
            </a:extLst>
          </p:cNvPr>
          <p:cNvSpPr txBox="1"/>
          <p:nvPr/>
        </p:nvSpPr>
        <p:spPr>
          <a:xfrm>
            <a:off x="75738" y="3131833"/>
            <a:ext cx="2158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de downloads desde 13 de julho 22</a:t>
            </a:r>
            <a:endParaRPr lang="pt-P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21FF71-B368-8B47-6BC8-4399B5BCE52E}"/>
              </a:ext>
            </a:extLst>
          </p:cNvPr>
          <p:cNvSpPr/>
          <p:nvPr/>
        </p:nvSpPr>
        <p:spPr>
          <a:xfrm>
            <a:off x="2467838" y="1516574"/>
            <a:ext cx="1528996" cy="1436952"/>
          </a:xfrm>
          <a:prstGeom prst="ellipse">
            <a:avLst/>
          </a:prstGeom>
          <a:solidFill>
            <a:schemeClr val="tx2">
              <a:lumMod val="60000"/>
              <a:lumOff val="4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7031A80-6674-12C7-6CB5-A7189BDEC9BF}"/>
              </a:ext>
            </a:extLst>
          </p:cNvPr>
          <p:cNvSpPr txBox="1"/>
          <p:nvPr/>
        </p:nvSpPr>
        <p:spPr>
          <a:xfrm>
            <a:off x="2678644" y="1882962"/>
            <a:ext cx="1528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800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≅</a:t>
            </a:r>
            <a:r>
              <a:rPr lang="pt-PT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endParaRPr lang="pt-PT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EDE5185-9BAF-16F3-6084-CAE88D2949E8}"/>
              </a:ext>
            </a:extLst>
          </p:cNvPr>
          <p:cNvSpPr txBox="1"/>
          <p:nvPr/>
        </p:nvSpPr>
        <p:spPr>
          <a:xfrm>
            <a:off x="2337211" y="3161817"/>
            <a:ext cx="2421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Downloads p/dia até 23 de setembro 22</a:t>
            </a:r>
            <a:endParaRPr lang="pt-PT" dirty="0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0BB41896-4F80-E941-936C-5992D1E88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9769" y="-828"/>
            <a:ext cx="1159315" cy="57965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08F3E95-9431-A173-7F6A-1B80EC7B99C5}"/>
              </a:ext>
            </a:extLst>
          </p:cNvPr>
          <p:cNvSpPr txBox="1"/>
          <p:nvPr/>
        </p:nvSpPr>
        <p:spPr>
          <a:xfrm>
            <a:off x="6244358" y="104335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15/16</a:t>
            </a:r>
          </a:p>
        </p:txBody>
      </p:sp>
    </p:spTree>
    <p:extLst>
      <p:ext uri="{BB962C8B-B14F-4D97-AF65-F5344CB8AC3E}">
        <p14:creationId xmlns:p14="http://schemas.microsoft.com/office/powerpoint/2010/main" val="601202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12B1285-8A74-CB87-449C-983749B6F38E}"/>
              </a:ext>
            </a:extLst>
          </p:cNvPr>
          <p:cNvSpPr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 err="1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+mj-ea"/>
                <a:cs typeface="Calibri"/>
              </a:rPr>
              <a:t>Artigo</a:t>
            </a:r>
            <a:r>
              <a:rPr lang="en-US" sz="3600" b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+mj-ea"/>
                <a:cs typeface="Calibri"/>
              </a:rPr>
              <a:t> </a:t>
            </a:r>
            <a:r>
              <a:rPr lang="en-US" sz="3600" b="1" dirty="0" err="1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+mj-ea"/>
                <a:cs typeface="Calibri"/>
              </a:rPr>
              <a:t>aceite</a:t>
            </a:r>
            <a:r>
              <a:rPr lang="en-US" sz="3600" b="1" kern="1200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+mj-ea"/>
                <a:cs typeface="Calibri"/>
              </a:rPr>
              <a:t> para a CAPSI’ 22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E790A85-DC91-5C96-5A5A-1C0362EEE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2179" y="239419"/>
            <a:ext cx="4079100" cy="5424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9C521E0E-FF51-2AF9-0C27-8BBB162F690E}"/>
              </a:ext>
            </a:extLst>
          </p:cNvPr>
          <p:cNvSpPr/>
          <p:nvPr/>
        </p:nvSpPr>
        <p:spPr>
          <a:xfrm>
            <a:off x="10966756" y="0"/>
            <a:ext cx="1225244" cy="6066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7" name="Imagem 4">
            <a:extLst>
              <a:ext uri="{FF2B5EF4-FFF2-40B4-BE49-F238E27FC236}">
                <a16:creationId xmlns:a16="http://schemas.microsoft.com/office/drawing/2014/main" id="{FCECD1FB-1D67-1C9F-A636-1654A3CC7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603" y="9755"/>
            <a:ext cx="1159315" cy="57965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7EF0ABC-C4A5-C7B4-5D58-441545F526E0}"/>
              </a:ext>
            </a:extLst>
          </p:cNvPr>
          <p:cNvSpPr txBox="1"/>
          <p:nvPr/>
        </p:nvSpPr>
        <p:spPr>
          <a:xfrm>
            <a:off x="10391022" y="564463"/>
            <a:ext cx="19688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400" b="1" dirty="0">
                <a:latin typeface="Calibri Light"/>
                <a:cs typeface="Calibri Light"/>
              </a:rPr>
              <a:t>Universidade do Minho</a:t>
            </a:r>
          </a:p>
          <a:p>
            <a:r>
              <a:rPr lang="pt-PT" sz="1400" dirty="0">
                <a:latin typeface="Calibri Light"/>
                <a:cs typeface="Calibri Light"/>
              </a:rPr>
              <a:t>Escola de Engenharia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606F585-4DB0-B6CF-2272-B6318F99C717}"/>
              </a:ext>
            </a:extLst>
          </p:cNvPr>
          <p:cNvSpPr txBox="1"/>
          <p:nvPr/>
        </p:nvSpPr>
        <p:spPr>
          <a:xfrm>
            <a:off x="4569883" y="5795433"/>
            <a:ext cx="691514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b="1" dirty="0">
                <a:cs typeface="Calibri"/>
              </a:rPr>
              <a:t>* </a:t>
            </a:r>
            <a:r>
              <a:rPr lang="pt-PT" sz="1600" b="1" dirty="0">
                <a:ea typeface="+mn-lt"/>
                <a:cs typeface="+mn-lt"/>
              </a:rPr>
              <a:t>Financiado por fundos nacionais através da FCT - Fundação para a Ciência e</a:t>
            </a:r>
          </a:p>
          <a:p>
            <a:r>
              <a:rPr lang="pt-PT" sz="1600" b="1" dirty="0">
                <a:ea typeface="+mn-lt"/>
                <a:cs typeface="+mn-lt"/>
              </a:rPr>
              <a:t>Tecnologia no âmbito do Projeto UIDB/00319/2020.</a:t>
            </a:r>
          </a:p>
        </p:txBody>
      </p:sp>
    </p:spTree>
    <p:extLst>
      <p:ext uri="{BB962C8B-B14F-4D97-AF65-F5344CB8AC3E}">
        <p14:creationId xmlns:p14="http://schemas.microsoft.com/office/powerpoint/2010/main" val="4284675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5E50C8-4650-39FB-D75C-1649D214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7400" y="2512218"/>
            <a:ext cx="10515600" cy="1325563"/>
          </a:xfrm>
        </p:spPr>
        <p:txBody>
          <a:bodyPr/>
          <a:lstStyle/>
          <a:p>
            <a:r>
              <a:rPr lang="pt-PT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OBRIGADO!</a:t>
            </a:r>
            <a:endParaRPr lang="pt-PT" dirty="0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7503D208-3538-85FE-4732-7BC57870A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603" y="9755"/>
            <a:ext cx="1159315" cy="57965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7EAE483-72AF-B264-F78E-881096DDDEBD}"/>
              </a:ext>
            </a:extLst>
          </p:cNvPr>
          <p:cNvSpPr txBox="1"/>
          <p:nvPr/>
        </p:nvSpPr>
        <p:spPr>
          <a:xfrm>
            <a:off x="10391022" y="564463"/>
            <a:ext cx="19688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400" b="1" dirty="0">
                <a:latin typeface="Calibri Light"/>
                <a:cs typeface="Calibri Light"/>
              </a:rPr>
              <a:t>Universidade do Minho</a:t>
            </a:r>
          </a:p>
          <a:p>
            <a:r>
              <a:rPr lang="pt-PT" sz="1400" dirty="0">
                <a:latin typeface="Calibri Light"/>
                <a:cs typeface="Calibri Light"/>
              </a:rPr>
              <a:t>Escola de Engenharia</a:t>
            </a:r>
          </a:p>
        </p:txBody>
      </p:sp>
    </p:spTree>
    <p:extLst>
      <p:ext uri="{BB962C8B-B14F-4D97-AF65-F5344CB8AC3E}">
        <p14:creationId xmlns:p14="http://schemas.microsoft.com/office/powerpoint/2010/main" val="2183104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m 3">
            <a:extLst>
              <a:ext uri="{FF2B5EF4-FFF2-40B4-BE49-F238E27FC236}">
                <a16:creationId xmlns:a16="http://schemas.microsoft.com/office/drawing/2014/main" id="{A18F3D8B-5493-6980-6355-CBFC0979F5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5796" r="-1" b="26044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7" name="Imagem 6" descr="Uma imagem com texto, computador, monitor, interior&#10;&#10;Descrição gerada automaticamente">
            <a:extLst>
              <a:ext uri="{FF2B5EF4-FFF2-40B4-BE49-F238E27FC236}">
                <a16:creationId xmlns:a16="http://schemas.microsoft.com/office/drawing/2014/main" id="{6E8A5008-1C12-DE3F-E53C-4C7334E222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" r="-1" b="9637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91A3A6-5AB0-8EFD-DA6F-99477E3BB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Linux Ubuntu Touch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7DDA9872-3F96-8F2B-7886-61BB51A69419}"/>
              </a:ext>
            </a:extLst>
          </p:cNvPr>
          <p:cNvSpPr txBox="1"/>
          <p:nvPr/>
        </p:nvSpPr>
        <p:spPr>
          <a:xfrm>
            <a:off x="770467" y="3924300"/>
            <a:ext cx="333374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PT" b="1" dirty="0">
                <a:solidFill>
                  <a:schemeClr val="bg1"/>
                </a:solidFill>
                <a:cs typeface="Calibri"/>
              </a:rPr>
              <a:t>Desenvolvido originalmente pela Canonical de 2011 até abril de 2017;</a:t>
            </a:r>
          </a:p>
          <a:p>
            <a:pPr marL="285750" indent="-285750">
              <a:buFont typeface="Arial"/>
              <a:buChar char="•"/>
            </a:pPr>
            <a:r>
              <a:rPr lang="pt-PT" b="1" dirty="0">
                <a:solidFill>
                  <a:schemeClr val="bg1"/>
                </a:solidFill>
                <a:cs typeface="Calibri"/>
              </a:rPr>
              <a:t>Adotado pela </a:t>
            </a:r>
            <a:r>
              <a:rPr lang="pt-PT" b="1" dirty="0" err="1">
                <a:solidFill>
                  <a:schemeClr val="bg1"/>
                </a:solidFill>
                <a:cs typeface="Calibri"/>
              </a:rPr>
              <a:t>UBports</a:t>
            </a:r>
            <a:r>
              <a:rPr lang="pt-PT" b="1" dirty="0">
                <a:solidFill>
                  <a:schemeClr val="bg1"/>
                </a:solidFill>
                <a:cs typeface="Calibri"/>
              </a:rPr>
              <a:t> desde abril de 2017;</a:t>
            </a:r>
          </a:p>
          <a:p>
            <a:pPr marL="285750" indent="-285750">
              <a:buFont typeface="Arial"/>
              <a:buChar char="•"/>
            </a:pPr>
            <a:r>
              <a:rPr lang="pt-PT" b="1" dirty="0">
                <a:solidFill>
                  <a:schemeClr val="bg1"/>
                </a:solidFill>
                <a:cs typeface="Calibri"/>
              </a:rPr>
              <a:t>Desde 2019 passou a ser reconhecida como uma Fundação, sediada na Alemanha.</a:t>
            </a:r>
          </a:p>
          <a:p>
            <a:pPr marL="285750" indent="-285750">
              <a:buFont typeface="Arial"/>
              <a:buChar char="•"/>
            </a:pPr>
            <a:endParaRPr lang="pt-PT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B544EC2-27A7-BC15-31B4-52CEEA617879}"/>
              </a:ext>
            </a:extLst>
          </p:cNvPr>
          <p:cNvSpPr txBox="1"/>
          <p:nvPr/>
        </p:nvSpPr>
        <p:spPr>
          <a:xfrm>
            <a:off x="144975" y="71378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1/16</a:t>
            </a:r>
          </a:p>
        </p:txBody>
      </p:sp>
    </p:spTree>
    <p:extLst>
      <p:ext uri="{BB962C8B-B14F-4D97-AF65-F5344CB8AC3E}">
        <p14:creationId xmlns:p14="http://schemas.microsoft.com/office/powerpoint/2010/main" val="173732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3296C7C-94C5-8FD5-B46C-A9F0C5B36677}"/>
              </a:ext>
            </a:extLst>
          </p:cNvPr>
          <p:cNvSpPr txBox="1"/>
          <p:nvPr/>
        </p:nvSpPr>
        <p:spPr>
          <a:xfrm>
            <a:off x="3373966" y="791633"/>
            <a:ext cx="189547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 sz="4400" b="1" dirty="0">
                <a:solidFill>
                  <a:schemeClr val="bg1"/>
                </a:solidFill>
                <a:cs typeface="Calibri"/>
              </a:rPr>
              <a:t>/me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42DB7E-07B4-1E8C-F7EB-3D6BF1CD84C5}"/>
              </a:ext>
            </a:extLst>
          </p:cNvPr>
          <p:cNvSpPr txBox="1"/>
          <p:nvPr/>
        </p:nvSpPr>
        <p:spPr>
          <a:xfrm>
            <a:off x="3158068" y="1559982"/>
            <a:ext cx="18436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400" dirty="0" err="1">
                <a:solidFill>
                  <a:schemeClr val="bg1"/>
                </a:solidFill>
                <a:cs typeface="Calibri"/>
              </a:rPr>
              <a:t>a.k.a</a:t>
            </a:r>
            <a:r>
              <a:rPr lang="pt-PT" sz="2400" dirty="0">
                <a:solidFill>
                  <a:schemeClr val="bg1"/>
                </a:solidFill>
                <a:cs typeface="Calibri"/>
              </a:rPr>
              <a:t> @ixsvf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2B41B39-D648-B65E-3115-8FE10ED18ADB}"/>
              </a:ext>
            </a:extLst>
          </p:cNvPr>
          <p:cNvSpPr txBox="1"/>
          <p:nvPr/>
        </p:nvSpPr>
        <p:spPr>
          <a:xfrm>
            <a:off x="6242050" y="3024718"/>
            <a:ext cx="56917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 dirty="0" err="1">
                <a:solidFill>
                  <a:schemeClr val="bg1"/>
                </a:solidFill>
                <a:cs typeface="Calibri"/>
              </a:rPr>
              <a:t>Member</a:t>
            </a:r>
            <a:r>
              <a:rPr lang="pt-PT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pt-PT" b="1" dirty="0" err="1">
                <a:solidFill>
                  <a:schemeClr val="bg1"/>
                </a:solidFill>
                <a:cs typeface="Calibri"/>
              </a:rPr>
              <a:t>Board</a:t>
            </a:r>
            <a:r>
              <a:rPr lang="pt-PT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pt-PT" b="1" dirty="0" err="1">
                <a:solidFill>
                  <a:schemeClr val="bg1"/>
                </a:solidFill>
                <a:cs typeface="Calibri"/>
              </a:rPr>
              <a:t>of</a:t>
            </a:r>
            <a:r>
              <a:rPr lang="pt-PT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pt-PT" b="1" dirty="0" err="1">
                <a:solidFill>
                  <a:schemeClr val="bg1"/>
                </a:solidFill>
                <a:cs typeface="Calibri"/>
              </a:rPr>
              <a:t>Trustees</a:t>
            </a:r>
            <a:r>
              <a:rPr lang="pt-PT" b="1" dirty="0">
                <a:solidFill>
                  <a:schemeClr val="bg1"/>
                </a:solidFill>
                <a:cs typeface="Calibri"/>
              </a:rPr>
              <a:t> da </a:t>
            </a:r>
            <a:r>
              <a:rPr lang="pt-PT" b="1" dirty="0" err="1">
                <a:solidFill>
                  <a:schemeClr val="bg1"/>
                </a:solidFill>
                <a:cs typeface="Calibri"/>
              </a:rPr>
              <a:t>UBports</a:t>
            </a:r>
            <a:r>
              <a:rPr lang="pt-PT" b="1" dirty="0">
                <a:solidFill>
                  <a:schemeClr val="bg1"/>
                </a:solidFill>
                <a:cs typeface="Calibri"/>
              </a:rPr>
              <a:t> Foundation desde fins de 2021:</a:t>
            </a:r>
            <a:br>
              <a:rPr lang="pt-PT" b="1" dirty="0">
                <a:solidFill>
                  <a:schemeClr val="bg1"/>
                </a:solidFill>
                <a:cs typeface="Calibri"/>
              </a:rPr>
            </a:br>
            <a:r>
              <a:rPr lang="pt-PT" b="1" dirty="0">
                <a:solidFill>
                  <a:schemeClr val="bg1"/>
                </a:solidFill>
                <a:ea typeface="+mn-lt"/>
                <a:cs typeface="+mn-lt"/>
                <a:hlinkClick r:id="rId2"/>
              </a:rPr>
              <a:t>https://ubports.com/pt/members/</a:t>
            </a:r>
            <a:r>
              <a:rPr lang="pt-PT" b="1" dirty="0" err="1">
                <a:solidFill>
                  <a:schemeClr val="bg1"/>
                </a:solidFill>
                <a:ea typeface="+mn-lt"/>
                <a:cs typeface="+mn-lt"/>
                <a:hlinkClick r:id="rId2"/>
              </a:rPr>
              <a:t>trustees</a:t>
            </a:r>
            <a:r>
              <a:rPr lang="pt-PT" b="1" dirty="0">
                <a:solidFill>
                  <a:schemeClr val="bg1"/>
                </a:solidFill>
                <a:ea typeface="+mn-lt"/>
                <a:cs typeface="+mn-lt"/>
                <a:hlinkClick r:id="rId2"/>
              </a:rPr>
              <a:t>  </a:t>
            </a:r>
            <a:endParaRPr lang="pt-PT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88D915-9B2A-6CA2-0035-6082B1A16C00}"/>
              </a:ext>
            </a:extLst>
          </p:cNvPr>
          <p:cNvSpPr txBox="1"/>
          <p:nvPr/>
        </p:nvSpPr>
        <p:spPr>
          <a:xfrm>
            <a:off x="607483" y="3062817"/>
            <a:ext cx="41296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 dirty="0" err="1">
                <a:solidFill>
                  <a:schemeClr val="bg1"/>
                </a:solidFill>
                <a:cs typeface="Calibri"/>
              </a:rPr>
              <a:t>Admin</a:t>
            </a:r>
            <a:r>
              <a:rPr lang="pt-PT" b="1" dirty="0">
                <a:solidFill>
                  <a:schemeClr val="bg1"/>
                </a:solidFill>
                <a:cs typeface="Calibri"/>
              </a:rPr>
              <a:t> na Ubuntu Portuguese </a:t>
            </a:r>
            <a:r>
              <a:rPr lang="pt-PT" b="1" dirty="0" err="1">
                <a:solidFill>
                  <a:schemeClr val="bg1"/>
                </a:solidFill>
                <a:cs typeface="Calibri"/>
              </a:rPr>
              <a:t>Translators</a:t>
            </a:r>
            <a:endParaRPr lang="pt-PT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2" name="Imagem 12" descr="Uma imagem com texto, captura de ecrã, monitor, preto&#10;&#10;Descrição gerada automaticamente">
            <a:extLst>
              <a:ext uri="{FF2B5EF4-FFF2-40B4-BE49-F238E27FC236}">
                <a16:creationId xmlns:a16="http://schemas.microsoft.com/office/drawing/2014/main" id="{62019111-8A4F-5D60-220C-A66B37BFC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819" y="4090841"/>
            <a:ext cx="5685366" cy="18513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906CDB0-A66F-880D-EC5E-D2D6CFBB5B69}"/>
              </a:ext>
            </a:extLst>
          </p:cNvPr>
          <p:cNvSpPr txBox="1"/>
          <p:nvPr/>
        </p:nvSpPr>
        <p:spPr>
          <a:xfrm>
            <a:off x="6348942" y="6261634"/>
            <a:ext cx="43264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>
                <a:solidFill>
                  <a:schemeClr val="bg1"/>
                </a:solidFill>
                <a:cs typeface="Calibri"/>
              </a:rPr>
              <a:t>*primeiro </a:t>
            </a:r>
            <a:r>
              <a:rPr lang="pt-PT">
                <a:solidFill>
                  <a:schemeClr val="bg1"/>
                </a:solidFill>
                <a:cs typeface="Calibri"/>
              </a:rPr>
              <a:t>patch aceite a 18 de </a:t>
            </a:r>
            <a:r>
              <a:rPr lang="pt-PT" dirty="0" err="1">
                <a:solidFill>
                  <a:schemeClr val="bg1"/>
                </a:solidFill>
                <a:cs typeface="Calibri"/>
              </a:rPr>
              <a:t>jan</a:t>
            </a:r>
            <a:r>
              <a:rPr lang="pt-PT" dirty="0">
                <a:solidFill>
                  <a:schemeClr val="bg1"/>
                </a:solidFill>
                <a:cs typeface="Calibri"/>
              </a:rPr>
              <a:t> de 2018</a:t>
            </a:r>
          </a:p>
        </p:txBody>
      </p:sp>
      <p:pic>
        <p:nvPicPr>
          <p:cNvPr id="14" name="Imagem 14">
            <a:extLst>
              <a:ext uri="{FF2B5EF4-FFF2-40B4-BE49-F238E27FC236}">
                <a16:creationId xmlns:a16="http://schemas.microsoft.com/office/drawing/2014/main" id="{1703EEAD-3E8B-F849-3FBA-4FF8DBB88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83" y="4026163"/>
            <a:ext cx="4129616" cy="1970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C1CD4E9-F1EE-A79E-EC1A-1464007A4498}"/>
              </a:ext>
            </a:extLst>
          </p:cNvPr>
          <p:cNvSpPr txBox="1"/>
          <p:nvPr/>
        </p:nvSpPr>
        <p:spPr>
          <a:xfrm>
            <a:off x="395817" y="364067"/>
            <a:ext cx="38650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cs typeface="Calibri"/>
              </a:rPr>
              <a:t>Motivação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BD6E15A-A9E8-8F98-8450-39F90897F3A2}"/>
              </a:ext>
            </a:extLst>
          </p:cNvPr>
          <p:cNvSpPr txBox="1"/>
          <p:nvPr/>
        </p:nvSpPr>
        <p:spPr>
          <a:xfrm>
            <a:off x="6968067" y="1178982"/>
            <a:ext cx="48916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 dirty="0">
                <a:solidFill>
                  <a:srgbClr val="FFFFFF"/>
                </a:solidFill>
              </a:rPr>
              <a:t>Contribuir para a adoção e desenvolvimento do sistema Ubuntu </a:t>
            </a:r>
            <a:r>
              <a:rPr lang="pt-PT" b="1" dirty="0" err="1">
                <a:solidFill>
                  <a:srgbClr val="FFFFFF"/>
                </a:solidFill>
              </a:rPr>
              <a:t>Touch</a:t>
            </a:r>
            <a:endParaRPr lang="pt-PT" b="1" dirty="0" err="1">
              <a:solidFill>
                <a:srgbClr val="FFFFFF"/>
              </a:solidFill>
              <a:cs typeface="Calibri"/>
            </a:endParaRP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46ED10C6-97AE-84AD-5934-517255522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8578" y="1021885"/>
            <a:ext cx="923331" cy="92333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6E53A6B-4D80-F779-BCFC-77517E51A57F}"/>
              </a:ext>
            </a:extLst>
          </p:cNvPr>
          <p:cNvSpPr txBox="1"/>
          <p:nvPr/>
        </p:nvSpPr>
        <p:spPr>
          <a:xfrm>
            <a:off x="5723450" y="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2/16</a:t>
            </a:r>
          </a:p>
        </p:txBody>
      </p:sp>
    </p:spTree>
    <p:extLst>
      <p:ext uri="{BB962C8B-B14F-4D97-AF65-F5344CB8AC3E}">
        <p14:creationId xmlns:p14="http://schemas.microsoft.com/office/powerpoint/2010/main" val="449580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D67187B5-5F05-1BA9-6BD3-82C644F88E4A}"/>
              </a:ext>
            </a:extLst>
          </p:cNvPr>
          <p:cNvSpPr/>
          <p:nvPr/>
        </p:nvSpPr>
        <p:spPr>
          <a:xfrm>
            <a:off x="3138521" y="2254349"/>
            <a:ext cx="1721224" cy="192606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00B0F0"/>
              </a:solidFill>
            </a:endParaRP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34A57050-B88C-8B29-582F-9FFD95826147}"/>
              </a:ext>
            </a:extLst>
          </p:cNvPr>
          <p:cNvSpPr/>
          <p:nvPr/>
        </p:nvSpPr>
        <p:spPr>
          <a:xfrm>
            <a:off x="5415842" y="1629509"/>
            <a:ext cx="1721224" cy="255090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34D5AC40-953A-A930-8B8A-FB561EAF723C}"/>
              </a:ext>
            </a:extLst>
          </p:cNvPr>
          <p:cNvSpPr/>
          <p:nvPr/>
        </p:nvSpPr>
        <p:spPr>
          <a:xfrm>
            <a:off x="7744297" y="1049438"/>
            <a:ext cx="1721224" cy="31309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9" name="Imagem 18" descr="Uma imagem com texto&#10;&#10;Descrição gerada automaticamente">
            <a:extLst>
              <a:ext uri="{FF2B5EF4-FFF2-40B4-BE49-F238E27FC236}">
                <a16:creationId xmlns:a16="http://schemas.microsoft.com/office/drawing/2014/main" id="{E4920D49-F7C1-30E0-B7A0-FB20F42DF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521" y="2780223"/>
            <a:ext cx="1721224" cy="546100"/>
          </a:xfrm>
          <a:prstGeom prst="rect">
            <a:avLst/>
          </a:prstGeom>
        </p:spPr>
      </p:pic>
      <p:pic>
        <p:nvPicPr>
          <p:cNvPr id="21" name="Imagem 20" descr="Uma imagem com texto&#10;&#10;Descrição gerada automaticamente">
            <a:extLst>
              <a:ext uri="{FF2B5EF4-FFF2-40B4-BE49-F238E27FC236}">
                <a16:creationId xmlns:a16="http://schemas.microsoft.com/office/drawing/2014/main" id="{6D68522A-AFD2-40E9-4837-6082A0708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842" y="2787750"/>
            <a:ext cx="1721224" cy="546100"/>
          </a:xfrm>
          <a:prstGeom prst="rect">
            <a:avLst/>
          </a:prstGeom>
        </p:spPr>
      </p:pic>
      <p:pic>
        <p:nvPicPr>
          <p:cNvPr id="23" name="Imagem 22" descr="Uma imagem com texto&#10;&#10;Descrição gerada automaticamente">
            <a:extLst>
              <a:ext uri="{FF2B5EF4-FFF2-40B4-BE49-F238E27FC236}">
                <a16:creationId xmlns:a16="http://schemas.microsoft.com/office/drawing/2014/main" id="{96DDCAB6-FB1D-9360-6023-D5C5C4BC4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297" y="2780223"/>
            <a:ext cx="1721224" cy="488810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674F3CAD-A7CC-AA20-9666-76CA5625B2E2}"/>
              </a:ext>
            </a:extLst>
          </p:cNvPr>
          <p:cNvSpPr/>
          <p:nvPr/>
        </p:nvSpPr>
        <p:spPr>
          <a:xfrm>
            <a:off x="3138521" y="3255110"/>
            <a:ext cx="172122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1138 Apps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47850A2-DA1B-0727-7EFD-DF548146D73F}"/>
              </a:ext>
            </a:extLst>
          </p:cNvPr>
          <p:cNvSpPr txBox="1"/>
          <p:nvPr/>
        </p:nvSpPr>
        <p:spPr>
          <a:xfrm>
            <a:off x="5507588" y="3280077"/>
            <a:ext cx="15377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1.8M Apps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B4EFABA-BCEA-DF13-6589-EE466F94B835}"/>
              </a:ext>
            </a:extLst>
          </p:cNvPr>
          <p:cNvSpPr txBox="1"/>
          <p:nvPr/>
        </p:nvSpPr>
        <p:spPr>
          <a:xfrm>
            <a:off x="7836043" y="3232343"/>
            <a:ext cx="15377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2.7M Apps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B70E8C3-B27E-FD64-1F07-9FB4E8DB7483}"/>
              </a:ext>
            </a:extLst>
          </p:cNvPr>
          <p:cNvSpPr txBox="1"/>
          <p:nvPr/>
        </p:nvSpPr>
        <p:spPr>
          <a:xfrm>
            <a:off x="3068040" y="4711731"/>
            <a:ext cx="693549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PT" sz="2400" b="1" dirty="0">
                <a:solidFill>
                  <a:schemeClr val="bg1"/>
                </a:solidFill>
              </a:rPr>
              <a:t>Complementar a oferta de aplicações na </a:t>
            </a:r>
            <a:r>
              <a:rPr lang="pt-PT" sz="2400" b="1" dirty="0" err="1">
                <a:solidFill>
                  <a:schemeClr val="bg1"/>
                </a:solidFill>
              </a:rPr>
              <a:t>Store</a:t>
            </a:r>
            <a:r>
              <a:rPr lang="pt-PT" sz="2400" b="1" dirty="0">
                <a:solidFill>
                  <a:schemeClr val="bg1"/>
                </a:solidFill>
              </a:rPr>
              <a:t>, com o desenvolvimento de aplicações inovadoras e com interesse para a comunidade.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CCB60BD0-82CF-033C-1121-1C3B81F679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188464" y="5179569"/>
            <a:ext cx="633984" cy="633984"/>
          </a:xfrm>
          <a:prstGeom prst="rect">
            <a:avLst/>
          </a:prstGeom>
        </p:spPr>
      </p:pic>
      <p:pic>
        <p:nvPicPr>
          <p:cNvPr id="2" name="Imagem 4">
            <a:extLst>
              <a:ext uri="{FF2B5EF4-FFF2-40B4-BE49-F238E27FC236}">
                <a16:creationId xmlns:a16="http://schemas.microsoft.com/office/drawing/2014/main" id="{97DF50A6-4778-3343-BC86-F3522E6AB8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8603" y="9755"/>
            <a:ext cx="1159315" cy="5796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42749B5-83F3-F416-A458-A732BF3B0231}"/>
              </a:ext>
            </a:extLst>
          </p:cNvPr>
          <p:cNvSpPr txBox="1"/>
          <p:nvPr/>
        </p:nvSpPr>
        <p:spPr>
          <a:xfrm>
            <a:off x="10348689" y="564463"/>
            <a:ext cx="19688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400" b="1" dirty="0">
                <a:latin typeface="Calibri Light"/>
                <a:cs typeface="Calibri Light"/>
              </a:rPr>
              <a:t>Universidade do Minho</a:t>
            </a:r>
          </a:p>
          <a:p>
            <a:r>
              <a:rPr lang="pt-PT" sz="1400" dirty="0">
                <a:latin typeface="Calibri Light"/>
                <a:cs typeface="Calibri Light"/>
              </a:rPr>
              <a:t>Escola de Engenharia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7A01942-A85E-144B-420A-08C60C848239}"/>
              </a:ext>
            </a:extLst>
          </p:cNvPr>
          <p:cNvSpPr txBox="1"/>
          <p:nvPr/>
        </p:nvSpPr>
        <p:spPr>
          <a:xfrm>
            <a:off x="329943" y="569589"/>
            <a:ext cx="6179344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/>
            <a:r>
              <a:rPr lang="pt-PT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Problema</a:t>
            </a:r>
            <a:endParaRPr lang="pt-PT" sz="40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7084FD1-F14A-8878-05D6-7E7123FADB6E}"/>
              </a:ext>
            </a:extLst>
          </p:cNvPr>
          <p:cNvSpPr txBox="1"/>
          <p:nvPr/>
        </p:nvSpPr>
        <p:spPr>
          <a:xfrm>
            <a:off x="5650962" y="-6540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3/16</a:t>
            </a:r>
          </a:p>
        </p:txBody>
      </p:sp>
    </p:spTree>
    <p:extLst>
      <p:ext uri="{BB962C8B-B14F-4D97-AF65-F5344CB8AC3E}">
        <p14:creationId xmlns:p14="http://schemas.microsoft.com/office/powerpoint/2010/main" val="693261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4FAD687B-F106-B9EF-8236-752665853F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8295810"/>
              </p:ext>
            </p:extLst>
          </p:nvPr>
        </p:nvGraphicFramePr>
        <p:xfrm>
          <a:off x="2514092" y="2137631"/>
          <a:ext cx="7163816" cy="3772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3" name="Imagem 32">
            <a:extLst>
              <a:ext uri="{FF2B5EF4-FFF2-40B4-BE49-F238E27FC236}">
                <a16:creationId xmlns:a16="http://schemas.microsoft.com/office/drawing/2014/main" id="{151791D4-FDE3-F635-1293-060757F6CA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04641" y="4560668"/>
            <a:ext cx="1062228" cy="106222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1B1F7E55-3CAA-793E-B915-00349224F3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790950" y="2297332"/>
            <a:ext cx="689610" cy="1131668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B6B59AB3-A83C-CD25-FA84-B4F45852DD45}"/>
              </a:ext>
            </a:extLst>
          </p:cNvPr>
          <p:cNvSpPr txBox="1"/>
          <p:nvPr/>
        </p:nvSpPr>
        <p:spPr>
          <a:xfrm>
            <a:off x="325755" y="606650"/>
            <a:ext cx="86822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PT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Porquê uma aplicação de contagem de calorias?</a:t>
            </a:r>
          </a:p>
        </p:txBody>
      </p:sp>
      <p:pic>
        <p:nvPicPr>
          <p:cNvPr id="2" name="Imagem 4">
            <a:extLst>
              <a:ext uri="{FF2B5EF4-FFF2-40B4-BE49-F238E27FC236}">
                <a16:creationId xmlns:a16="http://schemas.microsoft.com/office/drawing/2014/main" id="{C4D2A859-08AF-3C8F-37FE-0F43591B3B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68603" y="9755"/>
            <a:ext cx="1159315" cy="5796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209B950-B74E-D0F0-B592-B4690FC3F6B4}"/>
              </a:ext>
            </a:extLst>
          </p:cNvPr>
          <p:cNvSpPr txBox="1"/>
          <p:nvPr/>
        </p:nvSpPr>
        <p:spPr>
          <a:xfrm>
            <a:off x="10391022" y="564463"/>
            <a:ext cx="19688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400" b="1" dirty="0">
                <a:latin typeface="Calibri Light"/>
                <a:cs typeface="Calibri Light"/>
              </a:rPr>
              <a:t>Universidade do Minho</a:t>
            </a:r>
          </a:p>
          <a:p>
            <a:r>
              <a:rPr lang="pt-PT" sz="1400" dirty="0">
                <a:latin typeface="Calibri Light"/>
                <a:cs typeface="Calibri Light"/>
              </a:rPr>
              <a:t>Escola de Engenharia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9758407-574D-809C-339E-8E4BB3FD7292}"/>
              </a:ext>
            </a:extLst>
          </p:cNvPr>
          <p:cNvSpPr txBox="1"/>
          <p:nvPr/>
        </p:nvSpPr>
        <p:spPr>
          <a:xfrm>
            <a:off x="5470508" y="975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4/16</a:t>
            </a:r>
          </a:p>
        </p:txBody>
      </p:sp>
    </p:spTree>
    <p:extLst>
      <p:ext uri="{BB962C8B-B14F-4D97-AF65-F5344CB8AC3E}">
        <p14:creationId xmlns:p14="http://schemas.microsoft.com/office/powerpoint/2010/main" val="4160592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02DB7183-AD41-0CEA-04EC-13FF18D0BA9E}"/>
              </a:ext>
            </a:extLst>
          </p:cNvPr>
          <p:cNvSpPr/>
          <p:nvPr/>
        </p:nvSpPr>
        <p:spPr>
          <a:xfrm>
            <a:off x="2287416" y="1719454"/>
            <a:ext cx="4764747" cy="416575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12B1285-8A74-CB87-449C-983749B6F38E}"/>
              </a:ext>
            </a:extLst>
          </p:cNvPr>
          <p:cNvSpPr/>
          <p:nvPr/>
        </p:nvSpPr>
        <p:spPr>
          <a:xfrm>
            <a:off x="155080" y="267849"/>
            <a:ext cx="89129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Escolha de Processo de Desenvolvimento</a:t>
            </a:r>
            <a:endParaRPr lang="pt-PT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2A538AF1-9C5E-39C8-FB51-B0E03E548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423" y="2969652"/>
            <a:ext cx="1856740" cy="185674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3F062E3-3FCC-114C-9257-FE7EFD46C5E9}"/>
              </a:ext>
            </a:extLst>
          </p:cNvPr>
          <p:cNvSpPr txBox="1"/>
          <p:nvPr/>
        </p:nvSpPr>
        <p:spPr>
          <a:xfrm>
            <a:off x="2360314" y="2012185"/>
            <a:ext cx="468275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Duas grandes categorias (</a:t>
            </a:r>
            <a:r>
              <a:rPr lang="pt-PT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Akbar</a:t>
            </a:r>
            <a:r>
              <a:rPr lang="pt-PT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b="1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</a:t>
            </a:r>
            <a:r>
              <a:rPr lang="pt-PT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al</a:t>
            </a:r>
            <a:r>
              <a:rPr lang="pt-PT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2018):</a:t>
            </a:r>
          </a:p>
          <a:p>
            <a:endParaRPr lang="pt-PT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pt-PT" b="1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HeavyWeight</a:t>
            </a:r>
            <a:r>
              <a:rPr lang="pt-PT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b="1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Methodologies</a:t>
            </a:r>
            <a:endParaRPr lang="pt-PT" b="1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Incremental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 </a:t>
            </a:r>
          </a:p>
          <a:p>
            <a:pPr marL="800100" lvl="1" indent="-342900">
              <a:buFont typeface="+mj-lt"/>
              <a:buAutoNum type="alphaLcParenR"/>
            </a:pP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Spiral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 </a:t>
            </a:r>
          </a:p>
          <a:p>
            <a:pPr marL="800100" lvl="1" indent="-342900">
              <a:buFont typeface="+mj-lt"/>
              <a:buAutoNum type="alphaLcParenR"/>
            </a:pP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Rational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Unified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 e</a:t>
            </a:r>
          </a:p>
          <a:p>
            <a:pPr marL="800100" lvl="1" indent="-342900">
              <a:buFont typeface="+mj-lt"/>
              <a:buAutoNum type="alphaLcParenR"/>
            </a:pP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Component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Based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lvl="1"/>
            <a:endParaRPr lang="pt-PT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pt-PT" b="1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LightWeight</a:t>
            </a:r>
            <a:r>
              <a:rPr lang="pt-PT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b="1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Methodologies</a:t>
            </a:r>
            <a:endParaRPr lang="pt-PT" b="1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Prototype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pPr marL="800100" lvl="1" indent="-342900">
              <a:buFont typeface="+mj-lt"/>
              <a:buAutoNum type="alphaLcParenR"/>
            </a:pP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Rapid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Development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pPr marL="800100" lvl="1" indent="-342900">
              <a:buFont typeface="+mj-lt"/>
              <a:buAutoNum type="alphaLcParenR"/>
            </a:pP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Extreme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Programming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 e</a:t>
            </a:r>
          </a:p>
          <a:p>
            <a:pPr marL="800100" lvl="1" indent="-342900">
              <a:buFont typeface="+mj-lt"/>
              <a:buAutoNum type="alphaLcParenR"/>
            </a:pP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Scrum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4BA143BD-843A-9DE2-FFFF-21AFD65CE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0864" y="2968925"/>
            <a:ext cx="1213591" cy="121359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B89F2EE-9E83-1A70-419D-B26F66489FBA}"/>
              </a:ext>
            </a:extLst>
          </p:cNvPr>
          <p:cNvSpPr txBox="1"/>
          <p:nvPr/>
        </p:nvSpPr>
        <p:spPr>
          <a:xfrm>
            <a:off x="8702707" y="3265420"/>
            <a:ext cx="184690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SCRUM</a:t>
            </a:r>
            <a:endParaRPr lang="pt-PT" sz="2400" b="1" dirty="0">
              <a:cs typeface="Calibri" panose="020F0502020204030204"/>
            </a:endParaRP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03D95CC4-1756-92CC-36E9-0B34E2C62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8603" y="9755"/>
            <a:ext cx="1159315" cy="57965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31EB45E-5C7D-A2E3-444D-F59544D19996}"/>
              </a:ext>
            </a:extLst>
          </p:cNvPr>
          <p:cNvSpPr txBox="1"/>
          <p:nvPr/>
        </p:nvSpPr>
        <p:spPr>
          <a:xfrm>
            <a:off x="10391022" y="564463"/>
            <a:ext cx="19688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400" b="1" dirty="0">
                <a:latin typeface="Calibri Light"/>
                <a:cs typeface="Calibri Light"/>
              </a:rPr>
              <a:t>Universidade do Minho</a:t>
            </a:r>
          </a:p>
          <a:p>
            <a:r>
              <a:rPr lang="pt-PT" sz="1400" dirty="0">
                <a:latin typeface="Calibri Light"/>
                <a:cs typeface="Calibri Light"/>
              </a:rPr>
              <a:t>Escola de Engenharia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930AEF5-69CB-95CE-4C4D-EA85671DCEB8}"/>
              </a:ext>
            </a:extLst>
          </p:cNvPr>
          <p:cNvSpPr txBox="1"/>
          <p:nvPr/>
        </p:nvSpPr>
        <p:spPr>
          <a:xfrm>
            <a:off x="8942770" y="4767955"/>
            <a:ext cx="1915754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PT" sz="7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66%</a:t>
            </a:r>
            <a:endParaRPr lang="pt-PT" sz="1800" b="1" cap="none" spc="0">
              <a:ln w="9525">
                <a:solidFill>
                  <a:prstClr val="white"/>
                </a:solidFill>
                <a:prstDash val="solid"/>
              </a:ln>
              <a:effectLst>
                <a:outerShdw blurRad="12700" dist="38100" dir="2700000" algn="tl" rotWithShape="0">
                  <a:prstClr val="white">
                    <a:lumMod val="50000"/>
                  </a:prstClr>
                </a:outerShdw>
              </a:effectLst>
              <a:cs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CA714C2-DC3D-F8C4-BD79-1300C16626D5}"/>
              </a:ext>
            </a:extLst>
          </p:cNvPr>
          <p:cNvSpPr txBox="1"/>
          <p:nvPr/>
        </p:nvSpPr>
        <p:spPr>
          <a:xfrm>
            <a:off x="5740400" y="5968364"/>
            <a:ext cx="660638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Um estudo da 15th </a:t>
            </a:r>
            <a:r>
              <a:rPr lang="pt-PT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State</a:t>
            </a:r>
            <a:r>
              <a:rPr lang="pt-PT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</a:t>
            </a:r>
            <a:r>
              <a:rPr lang="pt-PT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Agile(2021), indica que o </a:t>
            </a:r>
            <a:r>
              <a:rPr lang="pt-PT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Scrum</a:t>
            </a:r>
            <a:r>
              <a:rPr lang="pt-PT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é o mais usado, entre as </a:t>
            </a:r>
            <a:r>
              <a:rPr lang="pt-PT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LightWeight</a:t>
            </a:r>
            <a:r>
              <a:rPr lang="pt-PT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Methodologies</a:t>
            </a:r>
            <a:endParaRPr lang="pt-PT" sz="2000" b="1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FC81D05-220C-E3EF-B9A0-7814CA15DB24}"/>
              </a:ext>
            </a:extLst>
          </p:cNvPr>
          <p:cNvSpPr txBox="1"/>
          <p:nvPr/>
        </p:nvSpPr>
        <p:spPr>
          <a:xfrm>
            <a:off x="5408057" y="-33307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5/16</a:t>
            </a:r>
          </a:p>
        </p:txBody>
      </p:sp>
    </p:spTree>
    <p:extLst>
      <p:ext uri="{BB962C8B-B14F-4D97-AF65-F5344CB8AC3E}">
        <p14:creationId xmlns:p14="http://schemas.microsoft.com/office/powerpoint/2010/main" val="3490300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12B1285-8A74-CB87-449C-983749B6F38E}"/>
              </a:ext>
            </a:extLst>
          </p:cNvPr>
          <p:cNvSpPr/>
          <p:nvPr/>
        </p:nvSpPr>
        <p:spPr>
          <a:xfrm>
            <a:off x="252057" y="292521"/>
            <a:ext cx="40277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SCRUM SOLO</a:t>
            </a:r>
            <a:endParaRPr lang="pt-PT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F0B9F56-D6F8-429C-EC2F-DD6522151C70}"/>
              </a:ext>
            </a:extLst>
          </p:cNvPr>
          <p:cNvSpPr txBox="1"/>
          <p:nvPr/>
        </p:nvSpPr>
        <p:spPr>
          <a:xfrm>
            <a:off x="1700910" y="1095671"/>
            <a:ext cx="568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For Individual Software </a:t>
            </a:r>
            <a:r>
              <a:rPr lang="pt-PT" dirty="0" err="1"/>
              <a:t>Development</a:t>
            </a:r>
            <a:r>
              <a:rPr lang="pt-PT" dirty="0"/>
              <a:t> (</a:t>
            </a:r>
            <a:r>
              <a:rPr lang="pt-PT" dirty="0" err="1"/>
              <a:t>Pagotto</a:t>
            </a:r>
            <a:r>
              <a:rPr lang="pt-PT" dirty="0"/>
              <a:t> </a:t>
            </a:r>
            <a:r>
              <a:rPr lang="pt-PT" i="1" dirty="0" err="1"/>
              <a:t>et</a:t>
            </a:r>
            <a:r>
              <a:rPr lang="pt-PT" i="1" dirty="0"/>
              <a:t> al</a:t>
            </a:r>
            <a:r>
              <a:rPr lang="pt-PT" dirty="0"/>
              <a:t>., 2016)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4ACC64A-F038-DDCD-6717-16F785957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10" y="2209519"/>
            <a:ext cx="5794317" cy="28544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71A41849-E323-F940-3119-672D0AEC5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207" y="9755"/>
            <a:ext cx="1159315" cy="57965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458A480-687A-5A3B-212B-78ED6A5E0B5D}"/>
              </a:ext>
            </a:extLst>
          </p:cNvPr>
          <p:cNvSpPr txBox="1"/>
          <p:nvPr/>
        </p:nvSpPr>
        <p:spPr>
          <a:xfrm>
            <a:off x="10391022" y="564463"/>
            <a:ext cx="19688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400" b="1" dirty="0">
                <a:latin typeface="Calibri Light"/>
                <a:cs typeface="Calibri Light"/>
              </a:rPr>
              <a:t>Universidade do Minho</a:t>
            </a:r>
          </a:p>
          <a:p>
            <a:r>
              <a:rPr lang="pt-PT" sz="1400" dirty="0">
                <a:latin typeface="Calibri Light"/>
                <a:cs typeface="Calibri Light"/>
              </a:rPr>
              <a:t>Escola de Engenharia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BDFBF29-1421-F5D5-D182-A1F4E0DE1E37}"/>
              </a:ext>
            </a:extLst>
          </p:cNvPr>
          <p:cNvSpPr txBox="1"/>
          <p:nvPr/>
        </p:nvSpPr>
        <p:spPr>
          <a:xfrm>
            <a:off x="6373579" y="2215874"/>
            <a:ext cx="5872564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2400" b="1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cs typeface="Calibri"/>
              </a:rPr>
              <a:t>DO SCRUM SOLO FAZEM PARTE: </a:t>
            </a:r>
          </a:p>
          <a:p>
            <a:pPr marL="342900" indent="-342900">
              <a:buFont typeface="Arial"/>
              <a:buChar char="•"/>
            </a:pPr>
            <a:r>
              <a:rPr lang="pt-PT" sz="2400" b="1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cs typeface="Calibri"/>
              </a:rPr>
              <a:t>Atividades [Definição dos requisitos; Sprint; Gestão e </a:t>
            </a:r>
            <a:r>
              <a:rPr lang="pt-PT" sz="2400" b="1" dirty="0" err="1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cs typeface="Calibri"/>
              </a:rPr>
              <a:t>Deployment</a:t>
            </a:r>
            <a:r>
              <a:rPr lang="pt-PT" sz="2400" b="1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cs typeface="Calibri"/>
              </a:rPr>
              <a:t>];</a:t>
            </a:r>
          </a:p>
          <a:p>
            <a:pPr marL="342900" indent="-342900">
              <a:buFont typeface="Arial"/>
              <a:buChar char="•"/>
            </a:pPr>
            <a:endParaRPr lang="pt-PT" sz="2400" b="1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PT" sz="2400" b="1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cs typeface="Calibri"/>
              </a:rPr>
              <a:t>Atores (</a:t>
            </a:r>
            <a:r>
              <a:rPr lang="pt-PT" sz="2400" b="1" dirty="0" err="1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cs typeface="Calibri"/>
              </a:rPr>
              <a:t>Product</a:t>
            </a:r>
            <a:r>
              <a:rPr lang="pt-PT" sz="2400" b="1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cs typeface="Calibri"/>
              </a:rPr>
              <a:t> </a:t>
            </a:r>
            <a:r>
              <a:rPr lang="pt-PT" sz="2400" b="1" dirty="0" err="1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cs typeface="Calibri"/>
              </a:rPr>
              <a:t>Owner</a:t>
            </a:r>
            <a:r>
              <a:rPr lang="pt-PT" sz="2400" b="1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cs typeface="Calibri"/>
              </a:rPr>
              <a:t>; Desenvolvedor; </a:t>
            </a:r>
            <a:r>
              <a:rPr lang="pt-PT" sz="2400" b="1" dirty="0" err="1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cs typeface="Calibri"/>
              </a:rPr>
              <a:t>Orientador;e</a:t>
            </a:r>
            <a:r>
              <a:rPr lang="pt-PT" sz="2400" b="1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cs typeface="Calibri"/>
              </a:rPr>
              <a:t> Grupo de validação )</a:t>
            </a:r>
          </a:p>
          <a:p>
            <a:pPr marL="342900" indent="-342900">
              <a:buFont typeface="Arial"/>
              <a:buChar char="•"/>
            </a:pPr>
            <a:endParaRPr lang="pt-PT" sz="2400" b="1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PT" sz="2400" b="1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cs typeface="Calibri"/>
              </a:rPr>
              <a:t>Artefactos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2A5272B-B44B-EBE9-9235-BBC6B0F7129A}"/>
              </a:ext>
            </a:extLst>
          </p:cNvPr>
          <p:cNvSpPr txBox="1"/>
          <p:nvPr/>
        </p:nvSpPr>
        <p:spPr>
          <a:xfrm>
            <a:off x="5235324" y="-18177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6/16</a:t>
            </a:r>
          </a:p>
        </p:txBody>
      </p:sp>
    </p:spTree>
    <p:extLst>
      <p:ext uri="{BB962C8B-B14F-4D97-AF65-F5344CB8AC3E}">
        <p14:creationId xmlns:p14="http://schemas.microsoft.com/office/powerpoint/2010/main" val="4034918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82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12B1285-8A74-CB87-449C-983749B6F38E}"/>
              </a:ext>
            </a:extLst>
          </p:cNvPr>
          <p:cNvSpPr/>
          <p:nvPr/>
        </p:nvSpPr>
        <p:spPr>
          <a:xfrm>
            <a:off x="0" y="-42058"/>
            <a:ext cx="596705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PT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Planeamento do desenvolvimento</a:t>
            </a:r>
            <a:endParaRPr lang="pt-PT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B809225-A879-0144-8740-2EE45D527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521" y="1148729"/>
            <a:ext cx="3451857" cy="30644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534D397-E5D3-3ABE-F235-689014AB0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917" y="3650859"/>
            <a:ext cx="3858169" cy="35833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A145C602-5514-FE74-3B46-655CBB737E27}"/>
              </a:ext>
            </a:extLst>
          </p:cNvPr>
          <p:cNvSpPr/>
          <p:nvPr/>
        </p:nvSpPr>
        <p:spPr>
          <a:xfrm>
            <a:off x="664220" y="1723017"/>
            <a:ext cx="3163824" cy="43483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Realizado um Briefing com os três </a:t>
            </a:r>
            <a:r>
              <a:rPr lang="pt-PT" b="1" i="1" dirty="0" err="1"/>
              <a:t>Product</a:t>
            </a:r>
            <a:r>
              <a:rPr lang="pt-PT" b="1" dirty="0"/>
              <a:t> </a:t>
            </a:r>
            <a:r>
              <a:rPr lang="pt-PT" b="1" i="1" dirty="0" err="1"/>
              <a:t>Owners</a:t>
            </a:r>
            <a:r>
              <a:rPr lang="pt-PT" b="1" i="1" dirty="0"/>
              <a:t>;</a:t>
            </a:r>
            <a:endParaRPr lang="pt-PT" b="1" i="1" dirty="0">
              <a:cs typeface="Calibri"/>
            </a:endParaRPr>
          </a:p>
          <a:p>
            <a:endParaRPr lang="pt-PT" b="1" i="1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Criação das Atas de registo de atividade e de recolha dos requisitos </a:t>
            </a:r>
            <a:endParaRPr lang="pt-PT" b="1" dirty="0">
              <a:cs typeface="Calibri"/>
            </a:endParaRPr>
          </a:p>
          <a:p>
            <a:endParaRPr lang="pt-PT" b="1" i="1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PT" b="1" dirty="0"/>
              <a:t>Configuração das aplicações de suporte:</a:t>
            </a:r>
            <a:endParaRPr lang="pt-PT" b="1">
              <a:cs typeface="Calibri" panose="020F0502020204030204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pt-PT" b="1" dirty="0" err="1"/>
              <a:t>Azure</a:t>
            </a:r>
            <a:r>
              <a:rPr lang="pt-PT" b="1" dirty="0"/>
              <a:t> </a:t>
            </a:r>
            <a:r>
              <a:rPr lang="pt-PT" b="1" dirty="0" err="1"/>
              <a:t>Cloud</a:t>
            </a:r>
            <a:r>
              <a:rPr lang="pt-PT" b="1" dirty="0"/>
              <a:t>;</a:t>
            </a:r>
            <a:endParaRPr lang="pt-PT" b="1">
              <a:cs typeface="Calibri" panose="020F0502020204030204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pt-PT" b="1" dirty="0"/>
              <a:t>GitHub </a:t>
            </a:r>
            <a:r>
              <a:rPr lang="pt-PT" b="1" dirty="0" err="1"/>
              <a:t>Repo</a:t>
            </a:r>
            <a:r>
              <a:rPr lang="pt-PT" b="1" dirty="0"/>
              <a:t>;</a:t>
            </a:r>
            <a:endParaRPr lang="pt-PT" b="1">
              <a:cs typeface="Calibri" panose="020F0502020204030204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pt-PT" b="1" dirty="0"/>
              <a:t>OneDrive; e</a:t>
            </a:r>
            <a:endParaRPr lang="pt-PT" b="1">
              <a:cs typeface="Calibri" panose="020F0502020204030204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pt-PT" b="1" dirty="0"/>
              <a:t>JIRA.</a:t>
            </a:r>
            <a:endParaRPr lang="pt-PT" b="1" dirty="0">
              <a:cs typeface="Calibri" panose="020F0502020204030204"/>
            </a:endParaRPr>
          </a:p>
          <a:p>
            <a:pPr marL="342900" indent="-342900">
              <a:buFont typeface="+mj-lt"/>
              <a:buAutoNum type="alphaLcParenR"/>
            </a:pPr>
            <a:endParaRPr lang="pt-PT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33A96BB1-FE58-22A3-E35A-5CCE3FCF3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85149" y="5329200"/>
            <a:ext cx="1905000" cy="19050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AB830B6-7047-84E9-454D-42E1BE4CC9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75913" y="4297131"/>
            <a:ext cx="1226391" cy="122639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BBC5E09-39AE-211D-E794-83E2FCDDA8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651583" y="5105220"/>
            <a:ext cx="1905000" cy="1071563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B5186239-FACF-9776-0207-46C10AC75B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8702" y="1452341"/>
            <a:ext cx="4626633" cy="2851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AA411BA9-8B1A-C738-298A-631BFE080E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490911" y="4469893"/>
            <a:ext cx="1098287" cy="1098287"/>
          </a:xfrm>
          <a:prstGeom prst="rect">
            <a:avLst/>
          </a:prstGeom>
        </p:spPr>
      </p:pic>
      <p:pic>
        <p:nvPicPr>
          <p:cNvPr id="3" name="Imagem 4">
            <a:extLst>
              <a:ext uri="{FF2B5EF4-FFF2-40B4-BE49-F238E27FC236}">
                <a16:creationId xmlns:a16="http://schemas.microsoft.com/office/drawing/2014/main" id="{AFCA91AD-ECDE-9FAB-063E-01AF8310B8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83593" y="9755"/>
            <a:ext cx="1159315" cy="57965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C1724BA-2950-903F-A28E-24E414119E1C}"/>
              </a:ext>
            </a:extLst>
          </p:cNvPr>
          <p:cNvSpPr txBox="1"/>
          <p:nvPr/>
        </p:nvSpPr>
        <p:spPr>
          <a:xfrm>
            <a:off x="10391022" y="564463"/>
            <a:ext cx="19688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400" b="1" dirty="0">
                <a:latin typeface="Calibri Light"/>
                <a:cs typeface="Calibri Light"/>
              </a:rPr>
              <a:t>Universidade do Minho</a:t>
            </a:r>
          </a:p>
          <a:p>
            <a:r>
              <a:rPr lang="pt-PT" sz="1400" dirty="0">
                <a:latin typeface="Calibri Light"/>
                <a:cs typeface="Calibri Light"/>
              </a:rPr>
              <a:t>Escola de Engenharia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498BB29-75F0-4DA7-30B7-565CC7482165}"/>
              </a:ext>
            </a:extLst>
          </p:cNvPr>
          <p:cNvSpPr txBox="1"/>
          <p:nvPr/>
        </p:nvSpPr>
        <p:spPr>
          <a:xfrm>
            <a:off x="5563699" y="4804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7/16</a:t>
            </a:r>
          </a:p>
        </p:txBody>
      </p:sp>
    </p:spTree>
    <p:extLst>
      <p:ext uri="{BB962C8B-B14F-4D97-AF65-F5344CB8AC3E}">
        <p14:creationId xmlns:p14="http://schemas.microsoft.com/office/powerpoint/2010/main" val="937004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82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55807CF8-7E86-EB30-F27A-C999ADCB1DAB}"/>
              </a:ext>
            </a:extLst>
          </p:cNvPr>
          <p:cNvSpPr/>
          <p:nvPr/>
        </p:nvSpPr>
        <p:spPr>
          <a:xfrm>
            <a:off x="6787004" y="2816354"/>
            <a:ext cx="3054096" cy="1200329"/>
          </a:xfrm>
          <a:prstGeom prst="roundRect">
            <a:avLst/>
          </a:prstGeom>
          <a:solidFill>
            <a:srgbClr val="A382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12B1285-8A74-CB87-449C-983749B6F38E}"/>
              </a:ext>
            </a:extLst>
          </p:cNvPr>
          <p:cNvSpPr/>
          <p:nvPr/>
        </p:nvSpPr>
        <p:spPr>
          <a:xfrm>
            <a:off x="2916232" y="945529"/>
            <a:ext cx="63595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Requisitos Acordados</a:t>
            </a:r>
            <a:endParaRPr lang="pt-PT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0777024-08D6-CAE9-15AB-B08E16A7CD9C}"/>
              </a:ext>
            </a:extLst>
          </p:cNvPr>
          <p:cNvSpPr txBox="1"/>
          <p:nvPr/>
        </p:nvSpPr>
        <p:spPr>
          <a:xfrm>
            <a:off x="6649844" y="2816353"/>
            <a:ext cx="3328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Requisitos Não Funcionais</a:t>
            </a:r>
          </a:p>
        </p:txBody>
      </p:sp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97252739-4624-D109-5B68-EC4322311681}"/>
              </a:ext>
            </a:extLst>
          </p:cNvPr>
          <p:cNvSpPr/>
          <p:nvPr/>
        </p:nvSpPr>
        <p:spPr>
          <a:xfrm>
            <a:off x="2586860" y="2828835"/>
            <a:ext cx="3054096" cy="1200329"/>
          </a:xfrm>
          <a:prstGeom prst="roundRect">
            <a:avLst/>
          </a:prstGeom>
          <a:solidFill>
            <a:srgbClr val="A382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186784-0B59-80BD-0B35-1286E25D693C}"/>
              </a:ext>
            </a:extLst>
          </p:cNvPr>
          <p:cNvSpPr txBox="1"/>
          <p:nvPr/>
        </p:nvSpPr>
        <p:spPr>
          <a:xfrm>
            <a:off x="2586860" y="2828835"/>
            <a:ext cx="3054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 Requisitos Funcionais</a:t>
            </a:r>
          </a:p>
        </p:txBody>
      </p:sp>
      <p:pic>
        <p:nvPicPr>
          <p:cNvPr id="13" name="Imagem 12" descr="Uma imagem com texto&#10;&#10;Descrição gerada automaticamente">
            <a:extLst>
              <a:ext uri="{FF2B5EF4-FFF2-40B4-BE49-F238E27FC236}">
                <a16:creationId xmlns:a16="http://schemas.microsoft.com/office/drawing/2014/main" id="{48665AFD-EC64-79F0-C0A5-61B1A4C3E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7799" y="2232716"/>
            <a:ext cx="1730676" cy="196667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ADBB9F18-658D-E7E1-AC37-25A9F17A9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8587" y="4753300"/>
            <a:ext cx="1681865" cy="167201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74D9504-4FCD-DC5E-788A-2C6E087D24F2}"/>
              </a:ext>
            </a:extLst>
          </p:cNvPr>
          <p:cNvSpPr txBox="1"/>
          <p:nvPr/>
        </p:nvSpPr>
        <p:spPr>
          <a:xfrm>
            <a:off x="2586860" y="5266140"/>
            <a:ext cx="6944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</a:t>
            </a:r>
            <a:r>
              <a:rPr lang="pt-PT" sz="1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conceito de qualidade acordado para este projeto era o cumprimento de todos os requisitos pedidos</a:t>
            </a: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8339AF31-E30B-FACA-2751-E7BECE88A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8603" y="9755"/>
            <a:ext cx="1159315" cy="57965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2FE69D4-B5CC-8942-935C-39B309407668}"/>
              </a:ext>
            </a:extLst>
          </p:cNvPr>
          <p:cNvSpPr txBox="1"/>
          <p:nvPr/>
        </p:nvSpPr>
        <p:spPr>
          <a:xfrm>
            <a:off x="10391022" y="564463"/>
            <a:ext cx="19688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400" b="1" dirty="0">
                <a:latin typeface="Calibri Light"/>
                <a:cs typeface="Calibri Light"/>
              </a:rPr>
              <a:t>Universidade do Minho</a:t>
            </a:r>
          </a:p>
          <a:p>
            <a:r>
              <a:rPr lang="pt-PT" sz="1400" dirty="0">
                <a:latin typeface="Calibri Light"/>
                <a:cs typeface="Calibri Light"/>
              </a:rPr>
              <a:t>Escola de Engenharia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40FB97F-1896-0F86-227B-5425239A1CAD}"/>
              </a:ext>
            </a:extLst>
          </p:cNvPr>
          <p:cNvSpPr txBox="1"/>
          <p:nvPr/>
        </p:nvSpPr>
        <p:spPr>
          <a:xfrm>
            <a:off x="5746566" y="975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8/16</a:t>
            </a:r>
          </a:p>
        </p:txBody>
      </p:sp>
    </p:spTree>
    <p:extLst>
      <p:ext uri="{BB962C8B-B14F-4D97-AF65-F5344CB8AC3E}">
        <p14:creationId xmlns:p14="http://schemas.microsoft.com/office/powerpoint/2010/main" val="12731255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893</Words>
  <Application>Microsoft Macintosh PowerPoint</Application>
  <PresentationFormat>Ecrã Panorâmico</PresentationFormat>
  <Paragraphs>234</Paragraphs>
  <Slides>18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3" baseType="lpstr">
      <vt:lpstr>arial</vt:lpstr>
      <vt:lpstr>arial</vt:lpstr>
      <vt:lpstr>Calibri</vt:lpstr>
      <vt:lpstr>Calibri Light</vt:lpstr>
      <vt:lpstr>Tema do Office</vt:lpstr>
      <vt:lpstr>Desenvolvimento de uma aplicação móvel para Linux Ubuntu Touch</vt:lpstr>
      <vt:lpstr>Linux Ubuntu Touch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Ivo Xavier Silva Vides Fernandes</cp:lastModifiedBy>
  <cp:revision>494</cp:revision>
  <dcterms:created xsi:type="dcterms:W3CDTF">2022-06-28T10:53:08Z</dcterms:created>
  <dcterms:modified xsi:type="dcterms:W3CDTF">2022-09-23T10:46:29Z</dcterms:modified>
</cp:coreProperties>
</file>